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8" r:id="rId10"/>
    <p:sldId id="275" r:id="rId11"/>
    <p:sldId id="265" r:id="rId12"/>
    <p:sldId id="266" r:id="rId13"/>
    <p:sldId id="267" r:id="rId14"/>
    <p:sldId id="276" r:id="rId15"/>
    <p:sldId id="269" r:id="rId16"/>
    <p:sldId id="272" r:id="rId17"/>
    <p:sldId id="273" r:id="rId18"/>
    <p:sldId id="274" r:id="rId19"/>
    <p:sldId id="270" r:id="rId20"/>
    <p:sldId id="271" r:id="rId21"/>
    <p:sldId id="290" r:id="rId22"/>
    <p:sldId id="292" r:id="rId23"/>
    <p:sldId id="291" r:id="rId24"/>
    <p:sldId id="295" r:id="rId25"/>
    <p:sldId id="294" r:id="rId26"/>
    <p:sldId id="277" r:id="rId27"/>
    <p:sldId id="278" r:id="rId28"/>
    <p:sldId id="279" r:id="rId29"/>
    <p:sldId id="284" r:id="rId30"/>
    <p:sldId id="282" r:id="rId31"/>
    <p:sldId id="281" r:id="rId32"/>
    <p:sldId id="285" r:id="rId33"/>
    <p:sldId id="280" r:id="rId34"/>
    <p:sldId id="296" r:id="rId35"/>
    <p:sldId id="283" r:id="rId36"/>
    <p:sldId id="286" r:id="rId37"/>
    <p:sldId id="297" r:id="rId38"/>
    <p:sldId id="287" r:id="rId39"/>
    <p:sldId id="288" r:id="rId40"/>
    <p:sldId id="289"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3300"/>
    <a:srgbClr val="336600"/>
    <a:srgbClr val="0066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6" d="100"/>
          <a:sy n="66" d="100"/>
        </p:scale>
        <p:origin x="-12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4432D20E-5ED5-4DB8-9853-815DFA57CE70}"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94B8C8AE-0B37-490F-BEA5-BE5C1F4967B5}"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5F690CCC-486D-4372-B6DE-C62B08940B88}"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SmartArt"/>
          <p:cNvSpPr>
            <a:spLocks noGrp="1"/>
          </p:cNvSpPr>
          <p:nvPr>
            <p:ph type="dgm" idx="1"/>
          </p:nvPr>
        </p:nvSpPr>
        <p:spPr>
          <a:xfrm>
            <a:off x="685800" y="1981200"/>
            <a:ext cx="7772400" cy="4114800"/>
          </a:xfrm>
        </p:spPr>
        <p:txBody>
          <a:bodyPr/>
          <a:lstStyle/>
          <a:p>
            <a:endParaRPr lang="el-GR"/>
          </a:p>
        </p:txBody>
      </p:sp>
      <p:sp>
        <p:nvSpPr>
          <p:cNvPr id="4" name="3 - Θέση ημερομηνίας"/>
          <p:cNvSpPr>
            <a:spLocks noGrp="1"/>
          </p:cNvSpPr>
          <p:nvPr>
            <p:ph type="dt" sz="half" idx="10"/>
          </p:nvPr>
        </p:nvSpPr>
        <p:spPr>
          <a:xfrm>
            <a:off x="685800" y="6248400"/>
            <a:ext cx="1905000" cy="457200"/>
          </a:xfrm>
        </p:spPr>
        <p:txBody>
          <a:bodyPr/>
          <a:lstStyle>
            <a:lvl1pPr>
              <a:defRPr/>
            </a:lvl1pPr>
          </a:lstStyle>
          <a:p>
            <a:endParaRPr lang="el-GR"/>
          </a:p>
        </p:txBody>
      </p:sp>
      <p:sp>
        <p:nvSpPr>
          <p:cNvPr id="5" name="4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6553200" y="6248400"/>
            <a:ext cx="1905000" cy="457200"/>
          </a:xfrm>
        </p:spPr>
        <p:txBody>
          <a:bodyPr/>
          <a:lstStyle>
            <a:lvl1pPr>
              <a:defRPr/>
            </a:lvl1pPr>
          </a:lstStyle>
          <a:p>
            <a:fld id="{0016D2EE-1F17-4044-8CC2-8893CAA7496D}"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85800" y="609600"/>
            <a:ext cx="7772400" cy="5486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ημερομηνίας"/>
          <p:cNvSpPr>
            <a:spLocks noGrp="1"/>
          </p:cNvSpPr>
          <p:nvPr>
            <p:ph type="dt" sz="half" idx="10"/>
          </p:nvPr>
        </p:nvSpPr>
        <p:spPr>
          <a:xfrm>
            <a:off x="685800" y="6248400"/>
            <a:ext cx="1905000" cy="457200"/>
          </a:xfrm>
        </p:spPr>
        <p:txBody>
          <a:bodyPr/>
          <a:lstStyle>
            <a:lvl1pPr>
              <a:defRPr/>
            </a:lvl1pPr>
          </a:lstStyle>
          <a:p>
            <a:endParaRPr lang="el-GR"/>
          </a:p>
        </p:txBody>
      </p:sp>
      <p:sp>
        <p:nvSpPr>
          <p:cNvPr id="4" name="3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5" name="4 - Θέση αριθμού διαφάνειας"/>
          <p:cNvSpPr>
            <a:spLocks noGrp="1"/>
          </p:cNvSpPr>
          <p:nvPr>
            <p:ph type="sldNum" sz="quarter" idx="12"/>
          </p:nvPr>
        </p:nvSpPr>
        <p:spPr>
          <a:xfrm>
            <a:off x="6553200" y="6248400"/>
            <a:ext cx="1905000" cy="457200"/>
          </a:xfrm>
        </p:spPr>
        <p:txBody>
          <a:bodyPr/>
          <a:lstStyle>
            <a:lvl1pPr>
              <a:defRPr/>
            </a:lvl1pPr>
          </a:lstStyle>
          <a:p>
            <a:fld id="{0108FB0A-6EFD-4D2F-8E73-08BAF3AD2429}"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a:lstStyle/>
          <a:p>
            <a:endParaRPr lang="el-GR"/>
          </a:p>
        </p:txBody>
      </p:sp>
      <p:sp>
        <p:nvSpPr>
          <p:cNvPr id="5" name="4 - Θέση ημερομηνίας"/>
          <p:cNvSpPr>
            <a:spLocks noGrp="1"/>
          </p:cNvSpPr>
          <p:nvPr>
            <p:ph type="dt" sz="half" idx="10"/>
          </p:nvPr>
        </p:nvSpPr>
        <p:spPr>
          <a:xfrm>
            <a:off x="685800" y="6248400"/>
            <a:ext cx="1905000" cy="45720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8400"/>
            <a:ext cx="1905000" cy="457200"/>
          </a:xfrm>
        </p:spPr>
        <p:txBody>
          <a:bodyPr/>
          <a:lstStyle>
            <a:lvl1pPr>
              <a:defRPr/>
            </a:lvl1pPr>
          </a:lstStyle>
          <a:p>
            <a:fld id="{CF1B294A-FD4A-4D43-BA91-969371F664A7}" type="slidenum">
              <a:rPr lang="el-G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685800" y="6248400"/>
            <a:ext cx="1905000" cy="45720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8400"/>
            <a:ext cx="1905000" cy="457200"/>
          </a:xfrm>
        </p:spPr>
        <p:txBody>
          <a:bodyPr/>
          <a:lstStyle>
            <a:lvl1pPr>
              <a:defRPr/>
            </a:lvl1pPr>
          </a:lstStyle>
          <a:p>
            <a:fld id="{45E6576B-6782-4DB5-9BD3-4871D72AB2E2}"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87749255-0EFC-49EF-8040-608C1AB020ED}"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99A43359-B8EF-4EF6-8BD2-4C8112497287}"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F32078B2-CC94-4923-B237-F0D87B864755}"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3323208A-967E-4EED-AE8F-1DD1D3A30A32}"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8B4B22D9-53E0-4F3C-936C-03B458712F75}"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0F345987-0580-4BCB-8228-EB52E3CD3E4A}"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912BE8E1-1587-46C5-ACDF-6BA134271199}"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EBF2D953-F2B9-4940-8A7D-9B706FDFE1E5}"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226511-A179-43D8-9451-867983E2D333}"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33400"/>
            <a:ext cx="7772400" cy="1143000"/>
          </a:xfrm>
        </p:spPr>
        <p:txBody>
          <a:bodyPr/>
          <a:lstStyle/>
          <a:p>
            <a:r>
              <a:rPr lang="el-GR" sz="3600" b="1">
                <a:solidFill>
                  <a:srgbClr val="FF0000"/>
                </a:solidFill>
                <a:latin typeface="Arial" charset="0"/>
                <a:cs typeface="Times New Roman" pitchFamily="18" charset="0"/>
              </a:rPr>
              <a:t>ΣΥΣΤΗΜΑΤ</a:t>
            </a:r>
            <a:r>
              <a:rPr lang="el-GR" sz="3600" b="1">
                <a:solidFill>
                  <a:srgbClr val="FF0000"/>
                </a:solidFill>
              </a:rPr>
              <a:t>Α</a:t>
            </a:r>
            <a:r>
              <a:rPr lang="el-GR" sz="3600" b="1">
                <a:solidFill>
                  <a:srgbClr val="FF0000"/>
                </a:solidFill>
                <a:latin typeface="Arial" charset="0"/>
                <a:cs typeface="Times New Roman" pitchFamily="18" charset="0"/>
              </a:rPr>
              <a:t> ΚΛΙΜΑΤΙΣΜΟΥ</a:t>
            </a:r>
          </a:p>
        </p:txBody>
      </p:sp>
      <p:pic>
        <p:nvPicPr>
          <p:cNvPr id="2052" name="Picture 4" descr="VRV"/>
          <p:cNvPicPr>
            <a:picLocks noGrp="1" noChangeAspect="1" noChangeArrowheads="1"/>
          </p:cNvPicPr>
          <p:nvPr>
            <p:ph type="subTitle" idx="1"/>
          </p:nvPr>
        </p:nvPicPr>
        <p:blipFill>
          <a:blip r:embed="rId2" cstate="print"/>
          <a:srcRect/>
          <a:stretch>
            <a:fillRect/>
          </a:stretch>
        </p:blipFill>
        <p:spPr>
          <a:xfrm>
            <a:off x="1524000" y="2057400"/>
            <a:ext cx="5943600" cy="4083050"/>
          </a:xfrm>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σάρωση0016"/>
          <p:cNvPicPr>
            <a:picLocks noGrp="1" noChangeAspect="1" noChangeArrowheads="1"/>
          </p:cNvPicPr>
          <p:nvPr>
            <p:ph type="dgm" idx="1"/>
          </p:nvPr>
        </p:nvPicPr>
        <p:blipFill>
          <a:blip r:embed="rId2" cstate="print"/>
          <a:srcRect/>
          <a:stretch>
            <a:fillRect/>
          </a:stretch>
        </p:blipFill>
        <p:spPr>
          <a:xfrm>
            <a:off x="2362200" y="228600"/>
            <a:ext cx="4103688" cy="6477000"/>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sz="2800">
                <a:solidFill>
                  <a:srgbClr val="009900"/>
                </a:solidFill>
              </a:rPr>
              <a:t>ΚΕΝΤΡΙΚΗ ΚΛΙΜΑΤΙΣΤΙΚΗ ΜΟΝΑΔΑ</a:t>
            </a:r>
          </a:p>
        </p:txBody>
      </p:sp>
      <p:pic>
        <p:nvPicPr>
          <p:cNvPr id="12291" name="Picture 3" descr="KKM3"/>
          <p:cNvPicPr>
            <a:picLocks noChangeAspect="1" noChangeArrowheads="1"/>
          </p:cNvPicPr>
          <p:nvPr/>
        </p:nvPicPr>
        <p:blipFill>
          <a:blip r:embed="rId2" cstate="print"/>
          <a:srcRect/>
          <a:stretch>
            <a:fillRect/>
          </a:stretch>
        </p:blipFill>
        <p:spPr bwMode="auto">
          <a:xfrm>
            <a:off x="1143000" y="2286000"/>
            <a:ext cx="6872288" cy="36210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KM4"/>
          <p:cNvPicPr>
            <a:picLocks noChangeAspect="1" noChangeArrowheads="1"/>
          </p:cNvPicPr>
          <p:nvPr/>
        </p:nvPicPr>
        <p:blipFill>
          <a:blip r:embed="rId2" cstate="print"/>
          <a:srcRect/>
          <a:stretch>
            <a:fillRect/>
          </a:stretch>
        </p:blipFill>
        <p:spPr bwMode="auto">
          <a:xfrm>
            <a:off x="685800" y="1143000"/>
            <a:ext cx="7837488" cy="4060825"/>
          </a:xfrm>
          <a:prstGeom prst="rect">
            <a:avLst/>
          </a:prstGeom>
          <a:noFill/>
        </p:spPr>
      </p:pic>
      <p:sp>
        <p:nvSpPr>
          <p:cNvPr id="13315" name="Rectangle 3"/>
          <p:cNvSpPr>
            <a:spLocks noChangeArrowheads="1"/>
          </p:cNvSpPr>
          <p:nvPr/>
        </p:nvSpPr>
        <p:spPr bwMode="auto">
          <a:xfrm>
            <a:off x="1981200" y="5486400"/>
            <a:ext cx="5224463" cy="336550"/>
          </a:xfrm>
          <a:prstGeom prst="rect">
            <a:avLst/>
          </a:prstGeom>
          <a:noFill/>
          <a:ln w="9525">
            <a:noFill/>
            <a:miter lim="800000"/>
            <a:headEnd/>
            <a:tailEnd/>
          </a:ln>
          <a:effectLst/>
        </p:spPr>
        <p:txBody>
          <a:bodyPr wrap="none">
            <a:spAutoFit/>
          </a:bodyPr>
          <a:lstStyle/>
          <a:p>
            <a:r>
              <a:rPr lang="el-GR" sz="1600">
                <a:solidFill>
                  <a:schemeClr val="tx2"/>
                </a:solidFill>
                <a:latin typeface="Arial" charset="0"/>
              </a:rPr>
              <a:t>κεντρικές κλιματιστικές μονάδες (διώροφη, κατακόρυφη)</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KM7"/>
          <p:cNvPicPr>
            <a:picLocks noChangeAspect="1" noChangeArrowheads="1"/>
          </p:cNvPicPr>
          <p:nvPr/>
        </p:nvPicPr>
        <p:blipFill>
          <a:blip r:embed="rId2" cstate="print"/>
          <a:srcRect/>
          <a:stretch>
            <a:fillRect/>
          </a:stretch>
        </p:blipFill>
        <p:spPr bwMode="auto">
          <a:xfrm>
            <a:off x="863600" y="438150"/>
            <a:ext cx="7415213" cy="5980113"/>
          </a:xfrm>
          <a:prstGeom prst="rect">
            <a:avLst/>
          </a:prstGeom>
          <a:noFill/>
        </p:spPr>
      </p:pic>
      <p:sp>
        <p:nvSpPr>
          <p:cNvPr id="14339" name="Rectangle 3"/>
          <p:cNvSpPr>
            <a:spLocks noChangeArrowheads="1"/>
          </p:cNvSpPr>
          <p:nvPr/>
        </p:nvSpPr>
        <p:spPr bwMode="auto">
          <a:xfrm>
            <a:off x="685800" y="4800600"/>
            <a:ext cx="2800350" cy="581025"/>
          </a:xfrm>
          <a:prstGeom prst="rect">
            <a:avLst/>
          </a:prstGeom>
          <a:noFill/>
          <a:ln w="9525">
            <a:noFill/>
            <a:miter lim="800000"/>
            <a:headEnd/>
            <a:tailEnd/>
          </a:ln>
          <a:effectLst/>
        </p:spPr>
        <p:txBody>
          <a:bodyPr wrap="none">
            <a:spAutoFit/>
          </a:bodyPr>
          <a:lstStyle/>
          <a:p>
            <a:r>
              <a:rPr lang="el-GR" sz="1600">
                <a:solidFill>
                  <a:schemeClr val="tx2"/>
                </a:solidFill>
                <a:latin typeface="Arial" charset="0"/>
              </a:rPr>
              <a:t>κεντρική κλιματιστική μονάδα</a:t>
            </a:r>
          </a:p>
          <a:p>
            <a:r>
              <a:rPr lang="el-GR" sz="1600">
                <a:solidFill>
                  <a:schemeClr val="tx2"/>
                </a:solidFill>
                <a:latin typeface="Arial" charset="0"/>
              </a:rPr>
              <a:t>σε προοπτικό σχήμα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σάρωση0014"/>
          <p:cNvPicPr>
            <a:picLocks noGrp="1" noChangeAspect="1" noChangeArrowheads="1"/>
          </p:cNvPicPr>
          <p:nvPr>
            <p:ph type="dgm" idx="1"/>
          </p:nvPr>
        </p:nvPicPr>
        <p:blipFill>
          <a:blip r:embed="rId2" cstate="print"/>
          <a:srcRect/>
          <a:stretch>
            <a:fillRect/>
          </a:stretch>
        </p:blipFill>
        <p:spPr>
          <a:xfrm>
            <a:off x="914400" y="914400"/>
            <a:ext cx="7620000" cy="4408488"/>
          </a:xfrm>
          <a:noFill/>
          <a:ln/>
        </p:spPr>
      </p:pic>
      <p:sp>
        <p:nvSpPr>
          <p:cNvPr id="24582" name="Rectangle 6"/>
          <p:cNvSpPr>
            <a:spLocks noChangeArrowheads="1"/>
          </p:cNvSpPr>
          <p:nvPr/>
        </p:nvSpPr>
        <p:spPr bwMode="auto">
          <a:xfrm>
            <a:off x="4267200" y="5562600"/>
            <a:ext cx="2895600" cy="703263"/>
          </a:xfrm>
          <a:prstGeom prst="rect">
            <a:avLst/>
          </a:prstGeom>
          <a:noFill/>
          <a:ln w="9525">
            <a:noFill/>
            <a:miter lim="800000"/>
            <a:headEnd/>
            <a:tailEnd/>
          </a:ln>
          <a:effectLst/>
        </p:spPr>
        <p:txBody>
          <a:bodyPr>
            <a:spAutoFit/>
          </a:bodyPr>
          <a:lstStyle/>
          <a:p>
            <a:pPr>
              <a:spcBef>
                <a:spcPct val="50000"/>
              </a:spcBef>
            </a:pPr>
            <a:r>
              <a:rPr lang="el-GR" sz="1600">
                <a:solidFill>
                  <a:schemeClr val="tx2"/>
                </a:solidFill>
                <a:latin typeface="Arial" charset="0"/>
              </a:rPr>
              <a:t>κεντρική κλιματιστική μονάδα</a:t>
            </a:r>
          </a:p>
          <a:p>
            <a:pPr>
              <a:spcBef>
                <a:spcPct val="50000"/>
              </a:spcBef>
            </a:pPr>
            <a:r>
              <a:rPr lang="el-GR" sz="1600">
                <a:solidFill>
                  <a:schemeClr val="tx2"/>
                </a:solidFill>
                <a:latin typeface="Arial" charset="0"/>
              </a:rPr>
              <a:t>σε προοπτικό σχήμα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p:nvPr>
        </p:nvSpPr>
        <p:spPr>
          <a:xfrm>
            <a:off x="685800" y="609600"/>
            <a:ext cx="7772400" cy="5638800"/>
          </a:xfrm>
        </p:spPr>
        <p:txBody>
          <a:bodyPr/>
          <a:lstStyle/>
          <a:p>
            <a:pPr algn="just">
              <a:buFontTx/>
              <a:buNone/>
            </a:pPr>
            <a:r>
              <a:rPr lang="el-GR" sz="2800">
                <a:latin typeface="Arial" charset="0"/>
              </a:rPr>
              <a:t>	</a:t>
            </a:r>
            <a:r>
              <a:rPr lang="el-GR" sz="2800">
                <a:latin typeface="Arial" charset="0"/>
                <a:cs typeface="Arial" charset="0"/>
              </a:rPr>
              <a:t>Η </a:t>
            </a:r>
            <a:r>
              <a:rPr lang="el-GR" sz="2800">
                <a:solidFill>
                  <a:srgbClr val="FF0000"/>
                </a:solidFill>
                <a:latin typeface="Arial" charset="0"/>
                <a:cs typeface="Arial" charset="0"/>
              </a:rPr>
              <a:t>θέρμανση</a:t>
            </a:r>
            <a:r>
              <a:rPr lang="el-GR" sz="2800">
                <a:latin typeface="Arial" charset="0"/>
                <a:cs typeface="Arial" charset="0"/>
              </a:rPr>
              <a:t> και η </a:t>
            </a:r>
            <a:r>
              <a:rPr lang="el-GR" sz="2800">
                <a:solidFill>
                  <a:schemeClr val="accent2"/>
                </a:solidFill>
                <a:latin typeface="Arial" charset="0"/>
                <a:cs typeface="Arial" charset="0"/>
              </a:rPr>
              <a:t>ψύξη</a:t>
            </a:r>
            <a:r>
              <a:rPr lang="el-GR" sz="2800">
                <a:latin typeface="Arial" charset="0"/>
                <a:cs typeface="Arial" charset="0"/>
              </a:rPr>
              <a:t> των χώρων καθώς και ο </a:t>
            </a:r>
            <a:r>
              <a:rPr lang="el-GR" sz="2800">
                <a:solidFill>
                  <a:srgbClr val="FF9900"/>
                </a:solidFill>
                <a:latin typeface="Arial" charset="0"/>
                <a:cs typeface="Arial" charset="0"/>
              </a:rPr>
              <a:t>έλεγχος της υγρασίας</a:t>
            </a:r>
            <a:r>
              <a:rPr lang="el-GR" sz="2800">
                <a:latin typeface="Arial" charset="0"/>
                <a:cs typeface="Arial" charset="0"/>
              </a:rPr>
              <a:t> </a:t>
            </a:r>
            <a:r>
              <a:rPr lang="el-GR" sz="2800">
                <a:latin typeface="Arial" charset="0"/>
              </a:rPr>
              <a:t>τους, </a:t>
            </a:r>
            <a:r>
              <a:rPr lang="el-GR" sz="2800">
                <a:latin typeface="Arial" charset="0"/>
                <a:cs typeface="Arial" charset="0"/>
              </a:rPr>
              <a:t>εξασφαλίζεται με τις </a:t>
            </a:r>
            <a:r>
              <a:rPr lang="el-GR" sz="2800">
                <a:solidFill>
                  <a:srgbClr val="009900"/>
                </a:solidFill>
                <a:latin typeface="Arial" charset="0"/>
                <a:cs typeface="Arial" charset="0"/>
              </a:rPr>
              <a:t>συνθήκες του κλιματισμένου αέρα</a:t>
            </a:r>
            <a:r>
              <a:rPr lang="el-GR" sz="2800">
                <a:solidFill>
                  <a:srgbClr val="009900"/>
                </a:solidFill>
                <a:latin typeface="Arial" charset="0"/>
              </a:rPr>
              <a:t> </a:t>
            </a:r>
            <a:r>
              <a:rPr lang="el-GR" sz="2800">
                <a:latin typeface="Arial" charset="0"/>
              </a:rPr>
              <a:t>που εισέρχεται στους χώρους</a:t>
            </a:r>
            <a:r>
              <a:rPr lang="el-GR" sz="2800">
                <a:latin typeface="Arial" charset="0"/>
                <a:cs typeface="Arial" charset="0"/>
              </a:rPr>
              <a:t>. </a:t>
            </a:r>
            <a:endParaRPr lang="el-GR" sz="2800">
              <a:latin typeface="Arial" charset="0"/>
            </a:endParaRPr>
          </a:p>
          <a:p>
            <a:pPr algn="just">
              <a:buFontTx/>
              <a:buNone/>
            </a:pPr>
            <a:r>
              <a:rPr lang="el-GR" sz="2800">
                <a:latin typeface="Arial" charset="0"/>
              </a:rPr>
              <a:t>	</a:t>
            </a:r>
            <a:r>
              <a:rPr lang="el-GR" sz="2800">
                <a:latin typeface="Arial" charset="0"/>
                <a:cs typeface="Arial" charset="0"/>
              </a:rPr>
              <a:t>Οι χώροι που έχουν </a:t>
            </a:r>
            <a:r>
              <a:rPr lang="el-GR" sz="2800">
                <a:solidFill>
                  <a:schemeClr val="accent2"/>
                </a:solidFill>
                <a:latin typeface="Arial" charset="0"/>
                <a:cs typeface="Arial" charset="0"/>
              </a:rPr>
              <a:t>απαίτηση σε ψύξη</a:t>
            </a:r>
            <a:r>
              <a:rPr lang="el-GR" sz="2800">
                <a:latin typeface="Arial" charset="0"/>
                <a:cs typeface="Arial" charset="0"/>
              </a:rPr>
              <a:t> κλιματίζονται με αέρα κατάλληλης παροχής, ο οποίος έχει υποστεί </a:t>
            </a:r>
            <a:r>
              <a:rPr lang="el-GR" sz="2800">
                <a:solidFill>
                  <a:schemeClr val="accent2"/>
                </a:solidFill>
                <a:latin typeface="Arial" charset="0"/>
                <a:cs typeface="Arial" charset="0"/>
              </a:rPr>
              <a:t>ψύξη</a:t>
            </a:r>
            <a:r>
              <a:rPr lang="el-GR" sz="2800">
                <a:latin typeface="Arial" charset="0"/>
                <a:cs typeface="Arial" charset="0"/>
              </a:rPr>
              <a:t>, </a:t>
            </a:r>
            <a:r>
              <a:rPr lang="el-GR" sz="2800">
                <a:solidFill>
                  <a:srgbClr val="FF9900"/>
                </a:solidFill>
                <a:latin typeface="Arial" charset="0"/>
                <a:cs typeface="Arial" charset="0"/>
              </a:rPr>
              <a:t>αφύγρανση</a:t>
            </a:r>
            <a:r>
              <a:rPr lang="el-GR" sz="2800">
                <a:latin typeface="Arial" charset="0"/>
                <a:cs typeface="Arial" charset="0"/>
              </a:rPr>
              <a:t> και σε πολλές περιπτώσεις </a:t>
            </a:r>
            <a:r>
              <a:rPr lang="el-GR" sz="2800">
                <a:solidFill>
                  <a:srgbClr val="FF0000"/>
                </a:solidFill>
                <a:latin typeface="Arial" charset="0"/>
                <a:cs typeface="Arial" charset="0"/>
              </a:rPr>
              <a:t>μεταθέρμανση</a:t>
            </a:r>
            <a:r>
              <a:rPr lang="el-GR" sz="2800">
                <a:latin typeface="Arial" charset="0"/>
                <a:cs typeface="Arial" charset="0"/>
              </a:rPr>
              <a:t>. </a:t>
            </a:r>
            <a:endParaRPr lang="el-GR" sz="2800">
              <a:latin typeface="Arial" charset="0"/>
            </a:endParaRPr>
          </a:p>
          <a:p>
            <a:pPr algn="just">
              <a:buFontTx/>
              <a:buNone/>
            </a:pPr>
            <a:r>
              <a:rPr lang="el-GR" sz="2800">
                <a:latin typeface="Arial" charset="0"/>
              </a:rPr>
              <a:t>	</a:t>
            </a:r>
            <a:r>
              <a:rPr lang="el-GR" sz="2800">
                <a:latin typeface="Arial" charset="0"/>
                <a:cs typeface="Arial" charset="0"/>
              </a:rPr>
              <a:t>Οι χώροι που έχουν </a:t>
            </a:r>
            <a:r>
              <a:rPr lang="el-GR" sz="2800">
                <a:solidFill>
                  <a:srgbClr val="FF0000"/>
                </a:solidFill>
                <a:latin typeface="Arial" charset="0"/>
                <a:cs typeface="Arial" charset="0"/>
              </a:rPr>
              <a:t>απαίτηση σε θέρμανση</a:t>
            </a:r>
            <a:r>
              <a:rPr lang="el-GR" sz="2800">
                <a:latin typeface="Arial" charset="0"/>
                <a:cs typeface="Arial" charset="0"/>
              </a:rPr>
              <a:t>, κλιματίζονται με αέρα κατάλληλης παροχής, ο οποίος έχει υποστεί </a:t>
            </a:r>
            <a:r>
              <a:rPr lang="el-GR" sz="2800">
                <a:solidFill>
                  <a:srgbClr val="FF0000"/>
                </a:solidFill>
                <a:latin typeface="Arial" charset="0"/>
                <a:cs typeface="Arial" charset="0"/>
              </a:rPr>
              <a:t>θέρμανση</a:t>
            </a:r>
            <a:r>
              <a:rPr lang="el-GR" sz="2800">
                <a:latin typeface="Arial" charset="0"/>
                <a:cs typeface="Arial" charset="0"/>
              </a:rPr>
              <a:t> και </a:t>
            </a:r>
            <a:r>
              <a:rPr lang="el-GR" sz="2800">
                <a:solidFill>
                  <a:srgbClr val="FF9900"/>
                </a:solidFill>
                <a:latin typeface="Arial" charset="0"/>
                <a:cs typeface="Arial" charset="0"/>
              </a:rPr>
              <a:t>ύγρανση</a:t>
            </a:r>
            <a:r>
              <a:rPr lang="el-GR" sz="2800">
                <a:latin typeface="Arial" charset="0"/>
                <a:cs typeface="Arial" charset="0"/>
              </a:rPr>
              <a:t>.</a:t>
            </a:r>
            <a:endParaRPr lang="en-US" sz="2800">
              <a:cs typeface="Times New Roman" pitchFamily="18" charset="0"/>
            </a:endParaRPr>
          </a:p>
          <a:p>
            <a:pPr>
              <a:buFontTx/>
              <a:buNone/>
            </a:pPr>
            <a:endParaRPr lang="el-GR"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l-GR" sz="3600">
                <a:solidFill>
                  <a:schemeClr val="accent2"/>
                </a:solidFill>
              </a:rPr>
              <a:t>ΑΕΡΟΨΥΚΤΕΣ ΨΥΚΤΙΚΕΣ ΜΟΝΑΔΕΣ ΣΥΜΠΙΕΣΗΣ</a:t>
            </a:r>
          </a:p>
        </p:txBody>
      </p:sp>
      <p:pic>
        <p:nvPicPr>
          <p:cNvPr id="20483" name="Picture 3" descr="ΨΥΚΤΗΣ1"/>
          <p:cNvPicPr>
            <a:picLocks noChangeAspect="1" noChangeArrowheads="1"/>
          </p:cNvPicPr>
          <p:nvPr/>
        </p:nvPicPr>
        <p:blipFill>
          <a:blip r:embed="rId2" cstate="print"/>
          <a:srcRect/>
          <a:stretch>
            <a:fillRect/>
          </a:stretch>
        </p:blipFill>
        <p:spPr bwMode="auto">
          <a:xfrm>
            <a:off x="152400" y="2209800"/>
            <a:ext cx="4038600" cy="3290888"/>
          </a:xfrm>
          <a:prstGeom prst="rect">
            <a:avLst/>
          </a:prstGeom>
          <a:noFill/>
        </p:spPr>
      </p:pic>
      <p:pic>
        <p:nvPicPr>
          <p:cNvPr id="20484" name="Picture 4" descr="ΨΥΚΤΗΣ2"/>
          <p:cNvPicPr>
            <a:picLocks noChangeAspect="1" noChangeArrowheads="1"/>
          </p:cNvPicPr>
          <p:nvPr/>
        </p:nvPicPr>
        <p:blipFill>
          <a:blip r:embed="rId3" cstate="print"/>
          <a:srcRect/>
          <a:stretch>
            <a:fillRect/>
          </a:stretch>
        </p:blipFill>
        <p:spPr bwMode="auto">
          <a:xfrm>
            <a:off x="4495800" y="2743200"/>
            <a:ext cx="4038600" cy="2690813"/>
          </a:xfrm>
          <a:prstGeom prst="rect">
            <a:avLst/>
          </a:prstGeom>
          <a:noFill/>
        </p:spPr>
      </p:pic>
      <p:sp>
        <p:nvSpPr>
          <p:cNvPr id="20485" name="Rectangle 5"/>
          <p:cNvSpPr>
            <a:spLocks noChangeArrowheads="1"/>
          </p:cNvSpPr>
          <p:nvPr/>
        </p:nvSpPr>
        <p:spPr bwMode="auto">
          <a:xfrm>
            <a:off x="457200" y="5943600"/>
            <a:ext cx="8134350" cy="336550"/>
          </a:xfrm>
          <a:prstGeom prst="rect">
            <a:avLst/>
          </a:prstGeom>
          <a:noFill/>
          <a:ln w="9525">
            <a:noFill/>
            <a:miter lim="800000"/>
            <a:headEnd/>
            <a:tailEnd/>
          </a:ln>
          <a:effectLst/>
        </p:spPr>
        <p:txBody>
          <a:bodyPr wrap="none">
            <a:spAutoFit/>
          </a:bodyPr>
          <a:lstStyle/>
          <a:p>
            <a:r>
              <a:rPr lang="el-GR" sz="1600">
                <a:solidFill>
                  <a:schemeClr val="tx2"/>
                </a:solidFill>
                <a:latin typeface="Arial" charset="0"/>
              </a:rPr>
              <a:t>Απευθείας απόρριψη θερμότητας στο περιβάλλον. Τοποθέτηση μόνο σε υπαίθριο χώρο.</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l-GR" sz="3600">
                <a:solidFill>
                  <a:srgbClr val="009900"/>
                </a:solidFill>
              </a:rPr>
              <a:t>ΥΔΡΟΨΥΚΤΕΣ ΨΥΚΤΙΚΕΣ ΜΟΝΑΔΕΣ</a:t>
            </a:r>
            <a:r>
              <a:rPr lang="en-US" sz="3600">
                <a:solidFill>
                  <a:srgbClr val="009900"/>
                </a:solidFill>
              </a:rPr>
              <a:t> </a:t>
            </a:r>
            <a:r>
              <a:rPr lang="el-GR" sz="3600">
                <a:solidFill>
                  <a:srgbClr val="009900"/>
                </a:solidFill>
              </a:rPr>
              <a:t>ΣΥΜΠΙΕΣΗΣ</a:t>
            </a:r>
          </a:p>
        </p:txBody>
      </p:sp>
      <p:pic>
        <p:nvPicPr>
          <p:cNvPr id="21507" name="Picture 3" descr="ΨΥΚΤΗΣ4"/>
          <p:cNvPicPr>
            <a:picLocks noChangeAspect="1" noChangeArrowheads="1"/>
          </p:cNvPicPr>
          <p:nvPr/>
        </p:nvPicPr>
        <p:blipFill>
          <a:blip r:embed="rId2" cstate="print"/>
          <a:srcRect/>
          <a:stretch>
            <a:fillRect/>
          </a:stretch>
        </p:blipFill>
        <p:spPr bwMode="auto">
          <a:xfrm>
            <a:off x="228600" y="2209800"/>
            <a:ext cx="4114800" cy="3133725"/>
          </a:xfrm>
          <a:prstGeom prst="rect">
            <a:avLst/>
          </a:prstGeom>
          <a:noFill/>
        </p:spPr>
      </p:pic>
      <p:pic>
        <p:nvPicPr>
          <p:cNvPr id="21508" name="Picture 4" descr="ΨΥΚΤΗΣ3"/>
          <p:cNvPicPr>
            <a:picLocks noChangeAspect="1" noChangeArrowheads="1"/>
          </p:cNvPicPr>
          <p:nvPr/>
        </p:nvPicPr>
        <p:blipFill>
          <a:blip r:embed="rId3" cstate="print"/>
          <a:srcRect/>
          <a:stretch>
            <a:fillRect/>
          </a:stretch>
        </p:blipFill>
        <p:spPr bwMode="auto">
          <a:xfrm>
            <a:off x="3962400" y="2057400"/>
            <a:ext cx="4498975" cy="3794125"/>
          </a:xfrm>
          <a:prstGeom prst="rect">
            <a:avLst/>
          </a:prstGeom>
          <a:noFill/>
        </p:spPr>
      </p:pic>
      <p:sp>
        <p:nvSpPr>
          <p:cNvPr id="21509" name="Rectangle 5"/>
          <p:cNvSpPr>
            <a:spLocks noChangeArrowheads="1"/>
          </p:cNvSpPr>
          <p:nvPr/>
        </p:nvSpPr>
        <p:spPr bwMode="auto">
          <a:xfrm>
            <a:off x="457200" y="6019800"/>
            <a:ext cx="5705475" cy="581025"/>
          </a:xfrm>
          <a:prstGeom prst="rect">
            <a:avLst/>
          </a:prstGeom>
          <a:noFill/>
          <a:ln w="9525">
            <a:noFill/>
            <a:miter lim="800000"/>
            <a:headEnd/>
            <a:tailEnd/>
          </a:ln>
          <a:effectLst/>
        </p:spPr>
        <p:txBody>
          <a:bodyPr wrap="none">
            <a:spAutoFit/>
          </a:bodyPr>
          <a:lstStyle/>
          <a:p>
            <a:r>
              <a:rPr lang="el-GR" sz="1600">
                <a:solidFill>
                  <a:schemeClr val="tx2"/>
                </a:solidFill>
                <a:latin typeface="Arial" charset="0"/>
              </a:rPr>
              <a:t>Απόρριψη θερμότητας στο περιβάλλον μέσω πύργου ψύξης. </a:t>
            </a:r>
          </a:p>
          <a:p>
            <a:r>
              <a:rPr lang="el-GR" sz="1600">
                <a:solidFill>
                  <a:schemeClr val="tx2"/>
                </a:solidFill>
                <a:latin typeface="Arial" charset="0"/>
              </a:rPr>
              <a:t>Δυνατότητα τοποθέτησης σε εσωτερικό χώρο.</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457200"/>
            <a:ext cx="2971800" cy="1676400"/>
          </a:xfrm>
        </p:spPr>
        <p:txBody>
          <a:bodyPr/>
          <a:lstStyle/>
          <a:p>
            <a:r>
              <a:rPr lang="el-GR" sz="3200">
                <a:solidFill>
                  <a:srgbClr val="009900"/>
                </a:solidFill>
              </a:rPr>
              <a:t>ΨΥΚΤΙΚΟΣ ΚΥΚΛΟΣ ΣΥΜΠΙΕΣΗΣ</a:t>
            </a:r>
          </a:p>
        </p:txBody>
      </p:sp>
      <p:pic>
        <p:nvPicPr>
          <p:cNvPr id="22531" name="Picture 3" descr="ΚΥΚΛΟΣ ΣΥΜΠΙΕΣΗΣ"/>
          <p:cNvPicPr>
            <a:picLocks noChangeAspect="1" noChangeArrowheads="1"/>
          </p:cNvPicPr>
          <p:nvPr/>
        </p:nvPicPr>
        <p:blipFill>
          <a:blip r:embed="rId2" cstate="print"/>
          <a:srcRect/>
          <a:stretch>
            <a:fillRect/>
          </a:stretch>
        </p:blipFill>
        <p:spPr bwMode="auto">
          <a:xfrm>
            <a:off x="3810000" y="152400"/>
            <a:ext cx="4129088" cy="6400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762000"/>
          </a:xfrm>
        </p:spPr>
        <p:txBody>
          <a:bodyPr/>
          <a:lstStyle/>
          <a:p>
            <a:r>
              <a:rPr lang="el-GR" sz="4000">
                <a:solidFill>
                  <a:srgbClr val="CC3300"/>
                </a:solidFill>
              </a:rPr>
              <a:t>ΠΥΡΓΟΣ ΨΥΞΗΣ</a:t>
            </a:r>
          </a:p>
        </p:txBody>
      </p:sp>
      <p:pic>
        <p:nvPicPr>
          <p:cNvPr id="18435" name="Picture 3" descr="COOLTOWER"/>
          <p:cNvPicPr>
            <a:picLocks noChangeAspect="1" noChangeArrowheads="1"/>
          </p:cNvPicPr>
          <p:nvPr/>
        </p:nvPicPr>
        <p:blipFill>
          <a:blip r:embed="rId2" cstate="print"/>
          <a:srcRect/>
          <a:stretch>
            <a:fillRect/>
          </a:stretch>
        </p:blipFill>
        <p:spPr bwMode="auto">
          <a:xfrm>
            <a:off x="2286000" y="1143000"/>
            <a:ext cx="4724400" cy="4389438"/>
          </a:xfrm>
          <a:prstGeom prst="rect">
            <a:avLst/>
          </a:prstGeom>
          <a:noFill/>
        </p:spPr>
      </p:pic>
      <p:sp>
        <p:nvSpPr>
          <p:cNvPr id="18436" name="Rectangle 4"/>
          <p:cNvSpPr>
            <a:spLocks noChangeArrowheads="1"/>
          </p:cNvSpPr>
          <p:nvPr/>
        </p:nvSpPr>
        <p:spPr bwMode="auto">
          <a:xfrm>
            <a:off x="1905000" y="5867400"/>
            <a:ext cx="5461000" cy="581025"/>
          </a:xfrm>
          <a:prstGeom prst="rect">
            <a:avLst/>
          </a:prstGeom>
          <a:noFill/>
          <a:ln w="9525">
            <a:noFill/>
            <a:miter lim="800000"/>
            <a:headEnd/>
            <a:tailEnd/>
          </a:ln>
          <a:effectLst/>
        </p:spPr>
        <p:txBody>
          <a:bodyPr wrap="none">
            <a:spAutoFit/>
          </a:bodyPr>
          <a:lstStyle/>
          <a:p>
            <a:r>
              <a:rPr lang="el-GR" sz="1600">
                <a:solidFill>
                  <a:schemeClr val="tx2"/>
                </a:solidFill>
                <a:latin typeface="Arial" charset="0"/>
              </a:rPr>
              <a:t>Απόρριψη θερμότητας από υδρόψυκτες ψυκτικές μονάδες.</a:t>
            </a:r>
          </a:p>
          <a:p>
            <a:r>
              <a:rPr lang="el-GR" sz="1600">
                <a:solidFill>
                  <a:schemeClr val="tx2"/>
                </a:solidFill>
                <a:latin typeface="Arial" charset="0"/>
              </a:rPr>
              <a:t>Τοποθέτηση μόνο σε υπαίθριο χώρο.</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838200"/>
          </a:xfrm>
        </p:spPr>
        <p:txBody>
          <a:bodyPr/>
          <a:lstStyle/>
          <a:p>
            <a:r>
              <a:rPr lang="el-GR" sz="3200" b="1">
                <a:solidFill>
                  <a:srgbClr val="FF0000"/>
                </a:solidFill>
                <a:latin typeface="Arial" charset="0"/>
              </a:rPr>
              <a:t>Γενικές έννοιες</a:t>
            </a:r>
          </a:p>
        </p:txBody>
      </p:sp>
      <p:sp>
        <p:nvSpPr>
          <p:cNvPr id="3075" name="Rectangle 3"/>
          <p:cNvSpPr>
            <a:spLocks noGrp="1" noChangeArrowheads="1"/>
          </p:cNvSpPr>
          <p:nvPr>
            <p:ph type="body" idx="1"/>
          </p:nvPr>
        </p:nvSpPr>
        <p:spPr>
          <a:xfrm>
            <a:off x="457200" y="1597025"/>
            <a:ext cx="8153400" cy="5000625"/>
          </a:xfrm>
        </p:spPr>
        <p:txBody>
          <a:bodyPr/>
          <a:lstStyle/>
          <a:p>
            <a:pPr algn="just">
              <a:lnSpc>
                <a:spcPct val="110000"/>
              </a:lnSpc>
              <a:buFontTx/>
              <a:buNone/>
            </a:pPr>
            <a:r>
              <a:rPr lang="el-GR" sz="1600"/>
              <a:t>	</a:t>
            </a:r>
            <a:r>
              <a:rPr lang="el-GR" sz="2400">
                <a:latin typeface="Arial" charset="0"/>
                <a:cs typeface="Arial" charset="0"/>
              </a:rPr>
              <a:t>Τα συστήματα κλιματισμού</a:t>
            </a:r>
            <a:r>
              <a:rPr lang="el-GR" sz="2400">
                <a:latin typeface="Arial" charset="0"/>
              </a:rPr>
              <a:t>, ανάλογα με τον βαθμό επεξεργασίας που παρέχουν στον αέρα, μπορούν να διακριθούν σε</a:t>
            </a:r>
            <a:r>
              <a:rPr lang="en-US" sz="2400">
                <a:latin typeface="Arial" charset="0"/>
              </a:rPr>
              <a:t>:</a:t>
            </a:r>
          </a:p>
          <a:p>
            <a:pPr algn="just">
              <a:lnSpc>
                <a:spcPct val="110000"/>
              </a:lnSpc>
              <a:buFontTx/>
              <a:buNone/>
            </a:pPr>
            <a:r>
              <a:rPr lang="en-US" sz="2400">
                <a:latin typeface="Arial" charset="0"/>
              </a:rPr>
              <a:t>	</a:t>
            </a:r>
            <a:r>
              <a:rPr lang="el-GR" sz="2400">
                <a:latin typeface="Arial" charset="0"/>
              </a:rPr>
              <a:t>α) </a:t>
            </a:r>
            <a:r>
              <a:rPr lang="el-GR" sz="2400">
                <a:solidFill>
                  <a:schemeClr val="accent2"/>
                </a:solidFill>
                <a:latin typeface="Arial" charset="0"/>
              </a:rPr>
              <a:t>συστήματα αερισμού-εξαερισμού</a:t>
            </a:r>
            <a:r>
              <a:rPr lang="el-GR" sz="2400">
                <a:latin typeface="Arial" charset="0"/>
              </a:rPr>
              <a:t>, που </a:t>
            </a:r>
            <a:r>
              <a:rPr lang="el-GR" sz="2400">
                <a:latin typeface="Microsoft Sans Serif" pitchFamily="34" charset="0"/>
              </a:rPr>
              <a:t>εξασφαλίζουν την ανανέωση του αέρα ενός χώρου</a:t>
            </a:r>
          </a:p>
          <a:p>
            <a:pPr algn="just">
              <a:lnSpc>
                <a:spcPct val="110000"/>
              </a:lnSpc>
              <a:buFontTx/>
              <a:buNone/>
            </a:pPr>
            <a:r>
              <a:rPr lang="el-GR" sz="2400">
                <a:latin typeface="Microsoft Sans Serif" pitchFamily="34" charset="0"/>
              </a:rPr>
              <a:t>	β) </a:t>
            </a:r>
            <a:r>
              <a:rPr lang="el-GR" sz="2400">
                <a:solidFill>
                  <a:srgbClr val="FF0000"/>
                </a:solidFill>
                <a:latin typeface="Microsoft Sans Serif" pitchFamily="34" charset="0"/>
              </a:rPr>
              <a:t>συστήματα μερικού κλιματισμού</a:t>
            </a:r>
            <a:r>
              <a:rPr lang="el-GR" sz="2400">
                <a:latin typeface="Microsoft Sans Serif" pitchFamily="34" charset="0"/>
              </a:rPr>
              <a:t>, τα οποία εκτός από την ανανέωση του αέρα, παρέχουν και μία </a:t>
            </a:r>
            <a:r>
              <a:rPr lang="el-GR" sz="2400">
                <a:solidFill>
                  <a:srgbClr val="336600"/>
                </a:solidFill>
                <a:latin typeface="Microsoft Sans Serif" pitchFamily="34" charset="0"/>
              </a:rPr>
              <a:t>μερική επεξεργασία</a:t>
            </a:r>
            <a:r>
              <a:rPr lang="el-GR" sz="2400">
                <a:latin typeface="Microsoft Sans Serif" pitchFamily="34" charset="0"/>
              </a:rPr>
              <a:t> που περιλαμβάνει κυρίως τον </a:t>
            </a:r>
            <a:r>
              <a:rPr lang="el-GR" sz="2400">
                <a:solidFill>
                  <a:srgbClr val="0066FF"/>
                </a:solidFill>
                <a:latin typeface="Microsoft Sans Serif" pitchFamily="34" charset="0"/>
              </a:rPr>
              <a:t>καθαρισμό</a:t>
            </a:r>
            <a:r>
              <a:rPr lang="el-GR" sz="2400">
                <a:latin typeface="Microsoft Sans Serif" pitchFamily="34" charset="0"/>
              </a:rPr>
              <a:t> και τη </a:t>
            </a:r>
            <a:r>
              <a:rPr lang="el-GR" sz="2400">
                <a:solidFill>
                  <a:srgbClr val="FF0000"/>
                </a:solidFill>
                <a:latin typeface="Microsoft Sans Serif" pitchFamily="34" charset="0"/>
              </a:rPr>
              <a:t>θέρμανση</a:t>
            </a:r>
            <a:r>
              <a:rPr lang="el-GR" sz="2400">
                <a:latin typeface="Microsoft Sans Serif" pitchFamily="34" charset="0"/>
              </a:rPr>
              <a:t> του αέρα. Για να επιτυγχάνεται ασφαλώς το επιθυμητό αποτέλεσμα, προβλέπονται συνήθως και διατάξεις ρύθμισης.</a:t>
            </a:r>
          </a:p>
          <a:p>
            <a:pPr algn="just">
              <a:lnSpc>
                <a:spcPct val="80000"/>
              </a:lnSpc>
              <a:buFontTx/>
              <a:buNone/>
            </a:pPr>
            <a:r>
              <a:rPr lang="el-GR" sz="1600">
                <a:latin typeface="Microsoft Sans Serif" pitchFamily="34" charset="0"/>
              </a:rPr>
              <a:t> </a:t>
            </a:r>
            <a:r>
              <a:rPr lang="el-GR" sz="1600">
                <a:latin typeface="Arial"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πύργος ψύξης-1"/>
          <p:cNvPicPr>
            <a:picLocks noChangeAspect="1" noChangeArrowheads="1"/>
          </p:cNvPicPr>
          <p:nvPr/>
        </p:nvPicPr>
        <p:blipFill>
          <a:blip r:embed="rId2" cstate="print"/>
          <a:srcRect/>
          <a:stretch>
            <a:fillRect/>
          </a:stretch>
        </p:blipFill>
        <p:spPr bwMode="auto">
          <a:xfrm>
            <a:off x="685800" y="609600"/>
            <a:ext cx="7772400" cy="562451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04800"/>
            <a:ext cx="7772400" cy="1143000"/>
          </a:xfrm>
        </p:spPr>
        <p:txBody>
          <a:bodyPr/>
          <a:lstStyle/>
          <a:p>
            <a:r>
              <a:rPr lang="el-GR" sz="3200">
                <a:solidFill>
                  <a:srgbClr val="FF0000"/>
                </a:solidFill>
                <a:latin typeface="Arial" charset="0"/>
                <a:cs typeface="Arial" charset="0"/>
              </a:rPr>
              <a:t>Συστήματα κλιματισμού μόνο με αέρα</a:t>
            </a:r>
            <a:r>
              <a:rPr lang="el-GR" sz="3200">
                <a:solidFill>
                  <a:srgbClr val="FF0000"/>
                </a:solidFill>
                <a:latin typeface="Arial" charset="0"/>
              </a:rPr>
              <a:t/>
            </a:r>
            <a:br>
              <a:rPr lang="el-GR" sz="3200">
                <a:solidFill>
                  <a:srgbClr val="FF0000"/>
                </a:solidFill>
                <a:latin typeface="Arial" charset="0"/>
              </a:rPr>
            </a:br>
            <a:r>
              <a:rPr lang="el-GR" sz="3200">
                <a:solidFill>
                  <a:srgbClr val="FF0000"/>
                </a:solidFill>
                <a:latin typeface="Arial" charset="0"/>
              </a:rPr>
              <a:t>μεταβλητής παροχής</a:t>
            </a:r>
          </a:p>
        </p:txBody>
      </p:sp>
      <p:sp>
        <p:nvSpPr>
          <p:cNvPr id="39939" name="Rectangle 3"/>
          <p:cNvSpPr>
            <a:spLocks noGrp="1" noChangeArrowheads="1"/>
          </p:cNvSpPr>
          <p:nvPr>
            <p:ph type="body" idx="1"/>
          </p:nvPr>
        </p:nvSpPr>
        <p:spPr>
          <a:xfrm>
            <a:off x="381000" y="1981200"/>
            <a:ext cx="8229600" cy="3886200"/>
          </a:xfrm>
        </p:spPr>
        <p:txBody>
          <a:bodyPr/>
          <a:lstStyle/>
          <a:p>
            <a:pPr algn="just">
              <a:buFontTx/>
              <a:buNone/>
            </a:pPr>
            <a:r>
              <a:rPr lang="el-GR">
                <a:latin typeface="Microsoft Sans Serif" pitchFamily="34" charset="0"/>
              </a:rPr>
              <a:t>	Το χαρακτηριστικό των συστημάτων μεταβαλλόμενης παροχής αέρα (ΜΠΑ) είναι ότι ο αέρας εισέρχεται στους κλιματιζόμενους χώρους </a:t>
            </a:r>
            <a:r>
              <a:rPr lang="el-GR">
                <a:solidFill>
                  <a:srgbClr val="FF0000"/>
                </a:solidFill>
                <a:latin typeface="Microsoft Sans Serif" pitchFamily="34" charset="0"/>
              </a:rPr>
              <a:t>με σταθερή θερμοκρασία</a:t>
            </a:r>
            <a:r>
              <a:rPr lang="el-GR">
                <a:latin typeface="Microsoft Sans Serif" pitchFamily="34" charset="0"/>
              </a:rPr>
              <a:t> άλλα η </a:t>
            </a:r>
            <a:r>
              <a:rPr lang="el-GR">
                <a:solidFill>
                  <a:srgbClr val="336600"/>
                </a:solidFill>
                <a:latin typeface="Microsoft Sans Serif" pitchFamily="34" charset="0"/>
              </a:rPr>
              <a:t>παροχή του αυξομειώνεται</a:t>
            </a:r>
            <a:r>
              <a:rPr lang="el-GR">
                <a:latin typeface="Microsoft Sans Serif" pitchFamily="34" charset="0"/>
              </a:rPr>
              <a:t> ανάλογα με τις </a:t>
            </a:r>
            <a:r>
              <a:rPr lang="el-GR">
                <a:solidFill>
                  <a:srgbClr val="FF9900"/>
                </a:solidFill>
                <a:latin typeface="Microsoft Sans Serif" pitchFamily="34" charset="0"/>
              </a:rPr>
              <a:t>διακυμάνσεις του φορτίου των χώρων</a:t>
            </a:r>
            <a:r>
              <a:rPr lang="el-GR">
                <a:latin typeface="Microsoft Sans Serif" pitchFamily="34" charset="0"/>
              </a:rPr>
              <a:t>.</a:t>
            </a:r>
            <a:r>
              <a:rPr lang="el-GR" sz="2800">
                <a:latin typeface="Microsoft Sans Serif" pitchFamily="34" charset="0"/>
              </a:rPr>
              <a:t> </a:t>
            </a:r>
            <a:endParaRPr lang="el-GR"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914400"/>
            <a:ext cx="8001000" cy="5257800"/>
          </a:xfrm>
        </p:spPr>
        <p:txBody>
          <a:bodyPr/>
          <a:lstStyle/>
          <a:p>
            <a:pPr algn="just">
              <a:lnSpc>
                <a:spcPct val="90000"/>
              </a:lnSpc>
              <a:buFontTx/>
              <a:buNone/>
            </a:pPr>
            <a:r>
              <a:rPr lang="el-GR" sz="2800">
                <a:latin typeface="Microsoft Sans Serif" pitchFamily="34" charset="0"/>
              </a:rPr>
              <a:t>	Η μεταβολή της παροχής γίνεται με κατάλληλες </a:t>
            </a:r>
            <a:r>
              <a:rPr lang="el-GR" sz="2800">
                <a:solidFill>
                  <a:srgbClr val="0066FF"/>
                </a:solidFill>
                <a:latin typeface="Microsoft Sans Serif" pitchFamily="34" charset="0"/>
              </a:rPr>
              <a:t>τερματικές συσκευές ρύθμισης – διανομής</a:t>
            </a:r>
            <a:r>
              <a:rPr lang="el-GR" sz="2800">
                <a:latin typeface="Microsoft Sans Serif" pitchFamily="34" charset="0"/>
              </a:rPr>
              <a:t> του αέρα, οι οποίες ελέγχονται από ένα </a:t>
            </a:r>
            <a:r>
              <a:rPr lang="el-GR" sz="2800">
                <a:solidFill>
                  <a:srgbClr val="FF0000"/>
                </a:solidFill>
                <a:latin typeface="Microsoft Sans Serif" pitchFamily="34" charset="0"/>
              </a:rPr>
              <a:t>θερμοστάτη</a:t>
            </a:r>
            <a:r>
              <a:rPr lang="el-GR" sz="2800">
                <a:latin typeface="Microsoft Sans Serif" pitchFamily="34" charset="0"/>
              </a:rPr>
              <a:t>. </a:t>
            </a:r>
          </a:p>
          <a:p>
            <a:pPr algn="just">
              <a:lnSpc>
                <a:spcPct val="90000"/>
              </a:lnSpc>
              <a:buFontTx/>
              <a:buNone/>
            </a:pPr>
            <a:r>
              <a:rPr lang="el-GR" sz="2800">
                <a:latin typeface="Microsoft Sans Serif" pitchFamily="34" charset="0"/>
              </a:rPr>
              <a:t>	</a:t>
            </a:r>
          </a:p>
          <a:p>
            <a:pPr algn="just">
              <a:lnSpc>
                <a:spcPct val="90000"/>
              </a:lnSpc>
              <a:buFontTx/>
              <a:buNone/>
            </a:pPr>
            <a:r>
              <a:rPr lang="el-GR" sz="2800">
                <a:latin typeface="Microsoft Sans Serif" pitchFamily="34" charset="0"/>
              </a:rPr>
              <a:t>	Η μεταβολή της παροχής συνδυάζεται συνήθως με ανεμιστήρα μεταβλητής παροχής ή τοποθετείται ένας ανεμιστήρας παράκαμψης (</a:t>
            </a:r>
            <a:r>
              <a:rPr lang="en-US" sz="2800">
                <a:latin typeface="Microsoft Sans Serif" pitchFamily="34" charset="0"/>
              </a:rPr>
              <a:t>by pass</a:t>
            </a:r>
            <a:r>
              <a:rPr lang="el-GR" sz="2800">
                <a:latin typeface="Microsoft Sans Serif" pitchFamily="34" charset="0"/>
              </a:rPr>
              <a:t>). </a:t>
            </a:r>
          </a:p>
          <a:p>
            <a:pPr algn="just">
              <a:lnSpc>
                <a:spcPct val="90000"/>
              </a:lnSpc>
              <a:buFontTx/>
              <a:buNone/>
            </a:pPr>
            <a:r>
              <a:rPr lang="el-GR" sz="2800">
                <a:latin typeface="Microsoft Sans Serif" pitchFamily="34" charset="0"/>
              </a:rPr>
              <a:t>	</a:t>
            </a:r>
          </a:p>
          <a:p>
            <a:pPr algn="just">
              <a:lnSpc>
                <a:spcPct val="90000"/>
              </a:lnSpc>
              <a:buFontTx/>
              <a:buNone/>
            </a:pPr>
            <a:r>
              <a:rPr lang="el-GR" sz="2800">
                <a:latin typeface="Microsoft Sans Serif" pitchFamily="34" charset="0"/>
              </a:rPr>
              <a:t>	Οι εγκαταστάσεις ΜΠΑ είναι εφοδιασμένες και με συστήματα ελέγχου της στατικής πίεσης.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σάρωση0024"/>
          <p:cNvPicPr>
            <a:picLocks noGrp="1" noChangeAspect="1" noChangeArrowheads="1"/>
          </p:cNvPicPr>
          <p:nvPr>
            <p:ph/>
          </p:nvPr>
        </p:nvPicPr>
        <p:blipFill>
          <a:blip r:embed="rId2" cstate="print"/>
          <a:srcRect/>
          <a:stretch>
            <a:fillRect/>
          </a:stretch>
        </p:blipFill>
        <p:spPr>
          <a:xfrm>
            <a:off x="720725" y="609600"/>
            <a:ext cx="7700963" cy="5486400"/>
          </a:xfr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p:nvPr>
        </p:nvSpPr>
        <p:spPr/>
        <p:txBody>
          <a:bodyPr/>
          <a:lstStyle/>
          <a:p>
            <a:endParaRPr lang="el-GR"/>
          </a:p>
        </p:txBody>
      </p:sp>
      <p:pic>
        <p:nvPicPr>
          <p:cNvPr id="45059" name="Picture 3" descr="σάρωση0012"/>
          <p:cNvPicPr>
            <a:picLocks noChangeAspect="1" noChangeArrowheads="1"/>
          </p:cNvPicPr>
          <p:nvPr/>
        </p:nvPicPr>
        <p:blipFill>
          <a:blip r:embed="rId2" cstate="print"/>
          <a:srcRect/>
          <a:stretch>
            <a:fillRect/>
          </a:stretch>
        </p:blipFill>
        <p:spPr bwMode="auto">
          <a:xfrm>
            <a:off x="685800" y="609600"/>
            <a:ext cx="7848600" cy="5562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σάρωση0014"/>
          <p:cNvPicPr>
            <a:picLocks noGrp="1" noChangeAspect="1" noChangeArrowheads="1"/>
          </p:cNvPicPr>
          <p:nvPr>
            <p:ph type="dgm" idx="1"/>
          </p:nvPr>
        </p:nvPicPr>
        <p:blipFill>
          <a:blip r:embed="rId2" cstate="print"/>
          <a:srcRect/>
          <a:stretch>
            <a:fillRect/>
          </a:stretch>
        </p:blipFill>
        <p:spPr>
          <a:xfrm>
            <a:off x="985838" y="1143000"/>
            <a:ext cx="7172325" cy="4953000"/>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304800"/>
            <a:ext cx="7772400" cy="914400"/>
          </a:xfrm>
        </p:spPr>
        <p:txBody>
          <a:bodyPr/>
          <a:lstStyle/>
          <a:p>
            <a:r>
              <a:rPr lang="el-GR" sz="3200">
                <a:solidFill>
                  <a:srgbClr val="FF0000"/>
                </a:solidFill>
                <a:latin typeface="Arial" charset="0"/>
                <a:cs typeface="Arial" charset="0"/>
              </a:rPr>
              <a:t>Συστήματα κλιματισμού μόνο με </a:t>
            </a:r>
            <a:r>
              <a:rPr lang="el-GR" sz="3200">
                <a:solidFill>
                  <a:srgbClr val="FF0000"/>
                </a:solidFill>
                <a:latin typeface="Arial" charset="0"/>
              </a:rPr>
              <a:t>νερό</a:t>
            </a:r>
          </a:p>
        </p:txBody>
      </p:sp>
      <p:sp>
        <p:nvSpPr>
          <p:cNvPr id="25603" name="Rectangle 3"/>
          <p:cNvSpPr>
            <a:spLocks noGrp="1" noChangeArrowheads="1"/>
          </p:cNvSpPr>
          <p:nvPr>
            <p:ph type="body" idx="1"/>
          </p:nvPr>
        </p:nvSpPr>
        <p:spPr>
          <a:xfrm>
            <a:off x="762000" y="1371600"/>
            <a:ext cx="7924800" cy="4724400"/>
          </a:xfrm>
        </p:spPr>
        <p:txBody>
          <a:bodyPr/>
          <a:lstStyle/>
          <a:p>
            <a:pPr algn="just">
              <a:buFontTx/>
              <a:buNone/>
            </a:pPr>
            <a:r>
              <a:rPr lang="el-GR"/>
              <a:t>	</a:t>
            </a:r>
            <a:r>
              <a:rPr lang="el-GR" sz="2400">
                <a:latin typeface="Arial" charset="0"/>
                <a:cs typeface="Arial" charset="0"/>
              </a:rPr>
              <a:t>Στα συστήματα αυτά ο έλεγχος των συνθηκών του αέρα γίνεται με την </a:t>
            </a:r>
            <a:r>
              <a:rPr lang="el-GR" sz="2400">
                <a:solidFill>
                  <a:srgbClr val="009900"/>
                </a:solidFill>
                <a:latin typeface="Arial" charset="0"/>
                <a:cs typeface="Arial" charset="0"/>
              </a:rPr>
              <a:t>κυκλοφορία του αέρα των χώρων μέσα από κατάλληλες τερματικές συσκευές</a:t>
            </a:r>
            <a:r>
              <a:rPr lang="el-GR" sz="2400">
                <a:latin typeface="Arial" charset="0"/>
                <a:cs typeface="Arial" charset="0"/>
              </a:rPr>
              <a:t>, στις οποίες κυκλοφορεί </a:t>
            </a:r>
            <a:r>
              <a:rPr lang="el-GR" sz="2400">
                <a:solidFill>
                  <a:srgbClr val="FF0000"/>
                </a:solidFill>
                <a:latin typeface="Arial" charset="0"/>
                <a:cs typeface="Arial" charset="0"/>
              </a:rPr>
              <a:t>θερμό</a:t>
            </a:r>
            <a:r>
              <a:rPr lang="el-GR" sz="2400">
                <a:latin typeface="Arial" charset="0"/>
                <a:cs typeface="Arial" charset="0"/>
              </a:rPr>
              <a:t> ή </a:t>
            </a:r>
            <a:r>
              <a:rPr lang="el-GR" sz="2400">
                <a:solidFill>
                  <a:schemeClr val="accent2"/>
                </a:solidFill>
                <a:latin typeface="Arial" charset="0"/>
                <a:cs typeface="Arial" charset="0"/>
              </a:rPr>
              <a:t>ψυχρό νερό</a:t>
            </a:r>
            <a:r>
              <a:rPr lang="el-GR" sz="2400">
                <a:solidFill>
                  <a:schemeClr val="accent2"/>
                </a:solidFill>
                <a:latin typeface="Arial" charset="0"/>
              </a:rPr>
              <a:t> </a:t>
            </a:r>
            <a:r>
              <a:rPr lang="el-GR" sz="2400">
                <a:solidFill>
                  <a:schemeClr val="tx2"/>
                </a:solidFill>
                <a:latin typeface="Arial" charset="0"/>
              </a:rPr>
              <a:t>(</a:t>
            </a:r>
            <a:r>
              <a:rPr lang="en-US" sz="2400">
                <a:solidFill>
                  <a:srgbClr val="009900"/>
                </a:solidFill>
                <a:latin typeface="Arial" charset="0"/>
              </a:rPr>
              <a:t>Fan-coils</a:t>
            </a:r>
            <a:r>
              <a:rPr lang="en-US" sz="2400">
                <a:solidFill>
                  <a:schemeClr val="tx2"/>
                </a:solidFill>
                <a:latin typeface="Arial" charset="0"/>
              </a:rPr>
              <a:t>)</a:t>
            </a:r>
            <a:r>
              <a:rPr lang="el-GR" sz="2400">
                <a:solidFill>
                  <a:schemeClr val="tx2"/>
                </a:solidFill>
                <a:latin typeface="Arial" charset="0"/>
                <a:cs typeface="Arial" charset="0"/>
              </a:rPr>
              <a:t>.</a:t>
            </a:r>
            <a:r>
              <a:rPr lang="el-GR" sz="2400">
                <a:latin typeface="Arial" charset="0"/>
                <a:cs typeface="Arial" charset="0"/>
              </a:rPr>
              <a:t> Οι τερματικές συσκευές είναι εγκατεστημένες στους χώρους του κτιρίου. </a:t>
            </a:r>
            <a:endParaRPr lang="el-GR" sz="2400">
              <a:latin typeface="Arial" charset="0"/>
            </a:endParaRPr>
          </a:p>
          <a:p>
            <a:pPr algn="just">
              <a:buFontTx/>
              <a:buNone/>
            </a:pPr>
            <a:r>
              <a:rPr lang="el-GR" sz="2400">
                <a:latin typeface="Arial" charset="0"/>
              </a:rPr>
              <a:t>	</a:t>
            </a:r>
          </a:p>
          <a:p>
            <a:pPr algn="just">
              <a:buFontTx/>
              <a:buNone/>
            </a:pPr>
            <a:r>
              <a:rPr lang="el-GR" sz="2400">
                <a:latin typeface="Arial" charset="0"/>
              </a:rPr>
              <a:t>	Η παρασκευή του ψυχρού νερού γίνεται σε </a:t>
            </a:r>
            <a:r>
              <a:rPr lang="el-GR" sz="2400">
                <a:solidFill>
                  <a:schemeClr val="accent2"/>
                </a:solidFill>
                <a:latin typeface="Arial" charset="0"/>
              </a:rPr>
              <a:t>ψυκτικές μονάδες</a:t>
            </a:r>
            <a:r>
              <a:rPr lang="el-GR" sz="2400">
                <a:latin typeface="Arial" charset="0"/>
              </a:rPr>
              <a:t> (υδρόψυκτες ή αερόψυκτες).</a:t>
            </a:r>
          </a:p>
          <a:p>
            <a:pPr algn="just">
              <a:buFontTx/>
              <a:buNone/>
            </a:pPr>
            <a:r>
              <a:rPr lang="el-GR" sz="2400">
                <a:latin typeface="Arial" charset="0"/>
              </a:rPr>
              <a:t>	Η παρασκευή του θερμού νερού γίνεται σε </a:t>
            </a:r>
            <a:r>
              <a:rPr lang="el-GR" sz="2400">
                <a:solidFill>
                  <a:srgbClr val="FF0000"/>
                </a:solidFill>
                <a:latin typeface="Arial" charset="0"/>
              </a:rPr>
              <a:t>λέβητες</a:t>
            </a:r>
            <a:r>
              <a:rPr lang="el-GR" sz="2400">
                <a:latin typeface="Arial" charset="0"/>
              </a:rPr>
              <a:t>.</a:t>
            </a:r>
          </a:p>
          <a:p>
            <a:pPr algn="just">
              <a:buFontTx/>
              <a:buNone/>
            </a:pPr>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p:nvPr>
        </p:nvSpPr>
        <p:spPr/>
        <p:txBody>
          <a:bodyPr/>
          <a:lstStyle/>
          <a:p>
            <a:pPr algn="just">
              <a:buFontTx/>
              <a:buNone/>
            </a:pPr>
            <a:r>
              <a:rPr lang="el-GR" sz="2400">
                <a:latin typeface="Arial" charset="0"/>
              </a:rPr>
              <a:t>	</a:t>
            </a:r>
            <a:r>
              <a:rPr lang="el-GR" sz="2400">
                <a:latin typeface="Arial" charset="0"/>
                <a:cs typeface="Arial" charset="0"/>
              </a:rPr>
              <a:t>Οι </a:t>
            </a:r>
            <a:r>
              <a:rPr lang="el-GR" sz="2400">
                <a:latin typeface="Arial" charset="0"/>
              </a:rPr>
              <a:t>τερματικές </a:t>
            </a:r>
            <a:r>
              <a:rPr lang="el-GR" sz="2400">
                <a:latin typeface="Arial" charset="0"/>
                <a:cs typeface="Arial" charset="0"/>
              </a:rPr>
              <a:t>συσκευές </a:t>
            </a:r>
            <a:r>
              <a:rPr lang="el-GR" sz="2400">
                <a:latin typeface="Arial" charset="0"/>
              </a:rPr>
              <a:t>(</a:t>
            </a:r>
            <a:r>
              <a:rPr lang="en-US" sz="2400">
                <a:latin typeface="Arial" charset="0"/>
              </a:rPr>
              <a:t>Fan-coils) </a:t>
            </a:r>
            <a:r>
              <a:rPr lang="el-GR" sz="2400">
                <a:latin typeface="Arial" charset="0"/>
                <a:cs typeface="Arial" charset="0"/>
              </a:rPr>
              <a:t>περιλαμβάνουν </a:t>
            </a:r>
            <a:r>
              <a:rPr lang="el-GR" sz="2400">
                <a:solidFill>
                  <a:srgbClr val="009900"/>
                </a:solidFill>
                <a:latin typeface="Arial" charset="0"/>
                <a:cs typeface="Arial" charset="0"/>
              </a:rPr>
              <a:t>θερμαντικό</a:t>
            </a:r>
            <a:r>
              <a:rPr lang="el-GR" sz="2400">
                <a:solidFill>
                  <a:srgbClr val="009900"/>
                </a:solidFill>
                <a:latin typeface="Arial" charset="0"/>
              </a:rPr>
              <a:t> </a:t>
            </a:r>
            <a:r>
              <a:rPr lang="el-GR" sz="2400">
                <a:solidFill>
                  <a:srgbClr val="009900"/>
                </a:solidFill>
                <a:latin typeface="Arial" charset="0"/>
                <a:cs typeface="Arial" charset="0"/>
              </a:rPr>
              <a:t>/ψυκτικό στοιχείο</a:t>
            </a:r>
            <a:r>
              <a:rPr lang="el-GR" sz="2400">
                <a:latin typeface="Arial" charset="0"/>
                <a:cs typeface="Arial" charset="0"/>
              </a:rPr>
              <a:t> και </a:t>
            </a:r>
            <a:r>
              <a:rPr lang="el-GR" sz="2400">
                <a:solidFill>
                  <a:srgbClr val="FF0000"/>
                </a:solidFill>
                <a:latin typeface="Arial" charset="0"/>
                <a:cs typeface="Arial" charset="0"/>
              </a:rPr>
              <a:t>ανεμιστήρα</a:t>
            </a:r>
            <a:r>
              <a:rPr lang="el-GR" sz="2400">
                <a:latin typeface="Arial" charset="0"/>
                <a:cs typeface="Arial" charset="0"/>
              </a:rPr>
              <a:t> για την εξαναγκασμένη κυκλοφορία του αέρα. Κεντρικά κλιματισμένος αέρας δεν παρέχεται στους χώρους ή στις ζώνες του κτιρίου. </a:t>
            </a:r>
            <a:endParaRPr lang="el-GR" sz="2400">
              <a:latin typeface="Arial" charset="0"/>
            </a:endParaRPr>
          </a:p>
          <a:p>
            <a:pPr algn="just">
              <a:buFontTx/>
              <a:buNone/>
            </a:pPr>
            <a:r>
              <a:rPr lang="el-GR" sz="2400">
                <a:latin typeface="Arial" charset="0"/>
              </a:rPr>
              <a:t>	</a:t>
            </a:r>
            <a:r>
              <a:rPr lang="el-GR" sz="2400">
                <a:latin typeface="Arial" charset="0"/>
                <a:cs typeface="Arial" charset="0"/>
              </a:rPr>
              <a:t>Η παροχή </a:t>
            </a:r>
            <a:r>
              <a:rPr lang="el-GR" sz="2400">
                <a:solidFill>
                  <a:srgbClr val="0099FF"/>
                </a:solidFill>
                <a:latin typeface="Arial" charset="0"/>
                <a:cs typeface="Arial" charset="0"/>
              </a:rPr>
              <a:t>φρέσκου εξωτερικού αέρα</a:t>
            </a:r>
            <a:r>
              <a:rPr lang="el-GR" sz="2400">
                <a:latin typeface="Arial" charset="0"/>
                <a:cs typeface="Arial" charset="0"/>
              </a:rPr>
              <a:t> πρέπει να αντιμετωπίζεται ξεχωριστά. </a:t>
            </a:r>
          </a:p>
          <a:p>
            <a:endParaRPr lang="el-GR"/>
          </a:p>
        </p:txBody>
      </p:sp>
      <p:pic>
        <p:nvPicPr>
          <p:cNvPr id="26628" name="Picture 4"/>
          <p:cNvPicPr>
            <a:picLocks noChangeAspect="1" noChangeArrowheads="1"/>
          </p:cNvPicPr>
          <p:nvPr/>
        </p:nvPicPr>
        <p:blipFill>
          <a:blip r:embed="rId2" cstate="print"/>
          <a:srcRect/>
          <a:stretch>
            <a:fillRect/>
          </a:stretch>
        </p:blipFill>
        <p:spPr bwMode="auto">
          <a:xfrm>
            <a:off x="914400" y="3733800"/>
            <a:ext cx="7772400" cy="25781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AN-COIL SYSTEM"/>
          <p:cNvPicPr>
            <a:picLocks noGrp="1" noChangeAspect="1" noChangeArrowheads="1"/>
          </p:cNvPicPr>
          <p:nvPr>
            <p:ph/>
          </p:nvPr>
        </p:nvPicPr>
        <p:blipFill>
          <a:blip r:embed="rId2" cstate="print"/>
          <a:srcRect/>
          <a:stretch>
            <a:fillRect/>
          </a:stretch>
        </p:blipFill>
        <p:spPr>
          <a:xfrm>
            <a:off x="685800" y="685800"/>
            <a:ext cx="7772400" cy="5295900"/>
          </a:xfrm>
          <a:noFill/>
          <a:ln/>
        </p:spPr>
      </p:pic>
      <p:sp>
        <p:nvSpPr>
          <p:cNvPr id="27651" name="Rectangle 3"/>
          <p:cNvSpPr>
            <a:spLocks noChangeArrowheads="1"/>
          </p:cNvSpPr>
          <p:nvPr/>
        </p:nvSpPr>
        <p:spPr bwMode="auto">
          <a:xfrm>
            <a:off x="6477000" y="1447800"/>
            <a:ext cx="1477963" cy="336550"/>
          </a:xfrm>
          <a:prstGeom prst="rect">
            <a:avLst/>
          </a:prstGeom>
          <a:noFill/>
          <a:ln w="9525">
            <a:noFill/>
            <a:miter lim="800000"/>
            <a:headEnd/>
            <a:tailEnd/>
          </a:ln>
          <a:effectLst/>
        </p:spPr>
        <p:txBody>
          <a:bodyPr wrap="none">
            <a:spAutoFit/>
          </a:bodyPr>
          <a:lstStyle/>
          <a:p>
            <a:r>
              <a:rPr lang="el-GR" sz="1600">
                <a:solidFill>
                  <a:srgbClr val="FF0000"/>
                </a:solidFill>
                <a:latin typeface="Arial" charset="0"/>
              </a:rPr>
              <a:t>πύργος ψύξης</a:t>
            </a:r>
          </a:p>
        </p:txBody>
      </p:sp>
      <p:sp>
        <p:nvSpPr>
          <p:cNvPr id="27652" name="Rectangle 4"/>
          <p:cNvSpPr>
            <a:spLocks noChangeArrowheads="1"/>
          </p:cNvSpPr>
          <p:nvPr/>
        </p:nvSpPr>
        <p:spPr bwMode="auto">
          <a:xfrm>
            <a:off x="5791200" y="4800600"/>
            <a:ext cx="903288" cy="336550"/>
          </a:xfrm>
          <a:prstGeom prst="rect">
            <a:avLst/>
          </a:prstGeom>
          <a:noFill/>
          <a:ln w="9525">
            <a:noFill/>
            <a:miter lim="800000"/>
            <a:headEnd/>
            <a:tailEnd/>
          </a:ln>
          <a:effectLst/>
        </p:spPr>
        <p:txBody>
          <a:bodyPr wrap="none">
            <a:spAutoFit/>
          </a:bodyPr>
          <a:lstStyle/>
          <a:p>
            <a:r>
              <a:rPr lang="el-GR" sz="1600">
                <a:solidFill>
                  <a:srgbClr val="FF0000"/>
                </a:solidFill>
                <a:latin typeface="Arial" charset="0"/>
              </a:rPr>
              <a:t>λέβητας</a:t>
            </a:r>
          </a:p>
        </p:txBody>
      </p:sp>
      <p:sp>
        <p:nvSpPr>
          <p:cNvPr id="27653" name="Rectangle 5"/>
          <p:cNvSpPr>
            <a:spLocks noChangeArrowheads="1"/>
          </p:cNvSpPr>
          <p:nvPr/>
        </p:nvSpPr>
        <p:spPr bwMode="auto">
          <a:xfrm>
            <a:off x="4572000" y="4038600"/>
            <a:ext cx="1617663" cy="336550"/>
          </a:xfrm>
          <a:prstGeom prst="rect">
            <a:avLst/>
          </a:prstGeom>
          <a:noFill/>
          <a:ln w="9525">
            <a:noFill/>
            <a:miter lim="800000"/>
            <a:headEnd/>
            <a:tailEnd/>
          </a:ln>
          <a:effectLst/>
        </p:spPr>
        <p:txBody>
          <a:bodyPr>
            <a:spAutoFit/>
          </a:bodyPr>
          <a:lstStyle/>
          <a:p>
            <a:r>
              <a:rPr lang="el-GR" sz="1600">
                <a:solidFill>
                  <a:srgbClr val="FF0000"/>
                </a:solidFill>
                <a:latin typeface="Arial" charset="0"/>
              </a:rPr>
              <a:t>ψυκτική μονάδα</a:t>
            </a:r>
          </a:p>
        </p:txBody>
      </p:sp>
      <p:sp>
        <p:nvSpPr>
          <p:cNvPr id="27654" name="Rectangle 6"/>
          <p:cNvSpPr>
            <a:spLocks noChangeArrowheads="1"/>
          </p:cNvSpPr>
          <p:nvPr/>
        </p:nvSpPr>
        <p:spPr bwMode="auto">
          <a:xfrm>
            <a:off x="1828800" y="1752600"/>
            <a:ext cx="904875" cy="336550"/>
          </a:xfrm>
          <a:prstGeom prst="rect">
            <a:avLst/>
          </a:prstGeom>
          <a:noFill/>
          <a:ln w="9525">
            <a:noFill/>
            <a:miter lim="800000"/>
            <a:headEnd/>
            <a:tailEnd/>
          </a:ln>
          <a:effectLst/>
        </p:spPr>
        <p:txBody>
          <a:bodyPr wrap="none">
            <a:spAutoFit/>
          </a:bodyPr>
          <a:lstStyle/>
          <a:p>
            <a:r>
              <a:rPr lang="en-US" sz="1600">
                <a:solidFill>
                  <a:srgbClr val="FF0000"/>
                </a:solidFill>
                <a:latin typeface="Arial" charset="0"/>
              </a:rPr>
              <a:t>Fan-coil</a:t>
            </a:r>
            <a:endParaRPr lang="el-GR" sz="1600">
              <a:solidFill>
                <a:srgbClr val="FF0000"/>
              </a:solidFill>
              <a:latin typeface="Arial" charset="0"/>
            </a:endParaRPr>
          </a:p>
        </p:txBody>
      </p:sp>
      <p:sp>
        <p:nvSpPr>
          <p:cNvPr id="27655" name="Rectangle 7"/>
          <p:cNvSpPr>
            <a:spLocks noChangeArrowheads="1"/>
          </p:cNvSpPr>
          <p:nvPr/>
        </p:nvSpPr>
        <p:spPr bwMode="auto">
          <a:xfrm>
            <a:off x="1905000" y="1066800"/>
            <a:ext cx="776288" cy="336550"/>
          </a:xfrm>
          <a:prstGeom prst="rect">
            <a:avLst/>
          </a:prstGeom>
          <a:noFill/>
          <a:ln w="9525">
            <a:noFill/>
            <a:miter lim="800000"/>
            <a:headEnd/>
            <a:tailEnd/>
          </a:ln>
          <a:effectLst/>
        </p:spPr>
        <p:txBody>
          <a:bodyPr wrap="none">
            <a:spAutoFit/>
          </a:bodyPr>
          <a:lstStyle/>
          <a:p>
            <a:r>
              <a:rPr lang="el-GR" sz="1600">
                <a:solidFill>
                  <a:srgbClr val="FF0000"/>
                </a:solidFill>
                <a:latin typeface="Arial" charset="0"/>
              </a:rPr>
              <a:t>χώρος</a:t>
            </a:r>
          </a:p>
        </p:txBody>
      </p:sp>
      <p:sp>
        <p:nvSpPr>
          <p:cNvPr id="27656" name="Rectangle 8"/>
          <p:cNvSpPr>
            <a:spLocks noChangeArrowheads="1"/>
          </p:cNvSpPr>
          <p:nvPr/>
        </p:nvSpPr>
        <p:spPr bwMode="auto">
          <a:xfrm>
            <a:off x="1371600" y="6096000"/>
            <a:ext cx="3351213" cy="336550"/>
          </a:xfrm>
          <a:prstGeom prst="rect">
            <a:avLst/>
          </a:prstGeom>
          <a:noFill/>
          <a:ln w="9525">
            <a:noFill/>
            <a:miter lim="800000"/>
            <a:headEnd/>
            <a:tailEnd/>
          </a:ln>
          <a:effectLst/>
        </p:spPr>
        <p:txBody>
          <a:bodyPr wrap="none">
            <a:spAutoFit/>
          </a:bodyPr>
          <a:lstStyle/>
          <a:p>
            <a:r>
              <a:rPr lang="el-GR" sz="1600">
                <a:solidFill>
                  <a:schemeClr val="tx2"/>
                </a:solidFill>
                <a:latin typeface="Arial" charset="0"/>
              </a:rPr>
              <a:t>Σύστημα κλιματισμού μόνο με νερό</a:t>
            </a:r>
          </a:p>
        </p:txBody>
      </p:sp>
      <p:sp>
        <p:nvSpPr>
          <p:cNvPr id="27657" name="Rectangle 9"/>
          <p:cNvSpPr>
            <a:spLocks noChangeArrowheads="1"/>
          </p:cNvSpPr>
          <p:nvPr/>
        </p:nvSpPr>
        <p:spPr bwMode="auto">
          <a:xfrm>
            <a:off x="1447800" y="3733800"/>
            <a:ext cx="1890713" cy="336550"/>
          </a:xfrm>
          <a:prstGeom prst="rect">
            <a:avLst/>
          </a:prstGeom>
          <a:noFill/>
          <a:ln w="9525">
            <a:noFill/>
            <a:miter lim="800000"/>
            <a:headEnd/>
            <a:tailEnd/>
          </a:ln>
          <a:effectLst/>
        </p:spPr>
        <p:txBody>
          <a:bodyPr wrap="none">
            <a:spAutoFit/>
          </a:bodyPr>
          <a:lstStyle/>
          <a:p>
            <a:r>
              <a:rPr lang="el-GR" sz="1600">
                <a:solidFill>
                  <a:schemeClr val="accent2"/>
                </a:solidFill>
                <a:latin typeface="Arial" charset="0"/>
              </a:rPr>
              <a:t>σωληνώσεις νερού</a:t>
            </a:r>
          </a:p>
        </p:txBody>
      </p:sp>
      <p:sp>
        <p:nvSpPr>
          <p:cNvPr id="27658" name="Line 10"/>
          <p:cNvSpPr>
            <a:spLocks noChangeShapeType="1"/>
          </p:cNvSpPr>
          <p:nvPr/>
        </p:nvSpPr>
        <p:spPr bwMode="auto">
          <a:xfrm flipV="1">
            <a:off x="1524000" y="4038600"/>
            <a:ext cx="152400" cy="152400"/>
          </a:xfrm>
          <a:prstGeom prst="line">
            <a:avLst/>
          </a:prstGeom>
          <a:noFill/>
          <a:ln w="9525">
            <a:solidFill>
              <a:schemeClr val="tx1"/>
            </a:solidFill>
            <a:round/>
            <a:headEnd/>
            <a:tailEnd type="triangle" w="med" len="med"/>
          </a:ln>
          <a:effectLst/>
        </p:spPr>
        <p:txBody>
          <a:bodyPr/>
          <a:lstStyle/>
          <a:p>
            <a:endParaRPr lang="el-GR"/>
          </a:p>
        </p:txBody>
      </p:sp>
      <p:pic>
        <p:nvPicPr>
          <p:cNvPr id="27659" name="Picture 11" descr="ΨΥΚΤΗΣ3"/>
          <p:cNvPicPr>
            <a:picLocks noChangeAspect="1" noChangeArrowheads="1"/>
          </p:cNvPicPr>
          <p:nvPr/>
        </p:nvPicPr>
        <p:blipFill>
          <a:blip r:embed="rId3" cstate="print"/>
          <a:srcRect/>
          <a:stretch>
            <a:fillRect/>
          </a:stretch>
        </p:blipFill>
        <p:spPr bwMode="auto">
          <a:xfrm>
            <a:off x="6172200" y="3429000"/>
            <a:ext cx="1600200" cy="1350963"/>
          </a:xfrm>
          <a:prstGeom prst="rect">
            <a:avLst/>
          </a:prstGeom>
          <a:noFill/>
        </p:spPr>
      </p:pic>
      <p:sp>
        <p:nvSpPr>
          <p:cNvPr id="27660" name="Line 12"/>
          <p:cNvSpPr>
            <a:spLocks noChangeShapeType="1"/>
          </p:cNvSpPr>
          <p:nvPr/>
        </p:nvSpPr>
        <p:spPr bwMode="auto">
          <a:xfrm>
            <a:off x="5791200" y="4343400"/>
            <a:ext cx="304800" cy="0"/>
          </a:xfrm>
          <a:prstGeom prst="line">
            <a:avLst/>
          </a:prstGeom>
          <a:noFill/>
          <a:ln w="9525">
            <a:solidFill>
              <a:schemeClr val="tx1"/>
            </a:solidFill>
            <a:round/>
            <a:headEnd/>
            <a:tailEnd type="triangle" w="med" len="med"/>
          </a:ln>
          <a:effectLst/>
        </p:spPr>
        <p:txBody>
          <a:bodyPr/>
          <a:lstStyle/>
          <a:p>
            <a:endParaRPr lang="el-GR"/>
          </a:p>
        </p:txBody>
      </p:sp>
      <p:pic>
        <p:nvPicPr>
          <p:cNvPr id="27661" name="Picture 13" descr="ΧΥΤ-ΛΕΒ2"/>
          <p:cNvPicPr>
            <a:picLocks noChangeAspect="1" noChangeArrowheads="1"/>
          </p:cNvPicPr>
          <p:nvPr/>
        </p:nvPicPr>
        <p:blipFill>
          <a:blip r:embed="rId4" cstate="print"/>
          <a:srcRect/>
          <a:stretch>
            <a:fillRect/>
          </a:stretch>
        </p:blipFill>
        <p:spPr bwMode="auto">
          <a:xfrm>
            <a:off x="7391400" y="5029200"/>
            <a:ext cx="931863" cy="1295400"/>
          </a:xfrm>
          <a:prstGeom prst="rect">
            <a:avLst/>
          </a:prstGeom>
          <a:noFill/>
        </p:spPr>
      </p:pic>
      <p:sp>
        <p:nvSpPr>
          <p:cNvPr id="27662" name="Line 14"/>
          <p:cNvSpPr>
            <a:spLocks noChangeShapeType="1"/>
          </p:cNvSpPr>
          <p:nvPr/>
        </p:nvSpPr>
        <p:spPr bwMode="auto">
          <a:xfrm>
            <a:off x="6934200" y="5410200"/>
            <a:ext cx="381000" cy="0"/>
          </a:xfrm>
          <a:prstGeom prst="line">
            <a:avLst/>
          </a:prstGeom>
          <a:noFill/>
          <a:ln w="9525">
            <a:solidFill>
              <a:schemeClr val="tx1"/>
            </a:solidFill>
            <a:round/>
            <a:headEnd/>
            <a:tailEnd type="triangle" w="med" len="med"/>
          </a:ln>
          <a:effectLst/>
        </p:spPr>
        <p:txBody>
          <a:bodyPr/>
          <a:lstStyle/>
          <a:p>
            <a:endParaRPr lang="el-GR"/>
          </a:p>
        </p:txBody>
      </p:sp>
      <p:pic>
        <p:nvPicPr>
          <p:cNvPr id="27663" name="Picture 15" descr="COOLTOWER"/>
          <p:cNvPicPr>
            <a:picLocks noChangeAspect="1" noChangeArrowheads="1"/>
          </p:cNvPicPr>
          <p:nvPr/>
        </p:nvPicPr>
        <p:blipFill>
          <a:blip r:embed="rId5" cstate="print"/>
          <a:srcRect/>
          <a:stretch>
            <a:fillRect/>
          </a:stretch>
        </p:blipFill>
        <p:spPr bwMode="auto">
          <a:xfrm>
            <a:off x="6629400" y="152400"/>
            <a:ext cx="1371600" cy="127476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304800"/>
            <a:ext cx="7772400" cy="609600"/>
          </a:xfrm>
        </p:spPr>
        <p:txBody>
          <a:bodyPr/>
          <a:lstStyle/>
          <a:p>
            <a:r>
              <a:rPr lang="el-GR" sz="3200">
                <a:solidFill>
                  <a:srgbClr val="FF0000"/>
                </a:solidFill>
                <a:latin typeface="Arial" charset="0"/>
                <a:cs typeface="Arial" charset="0"/>
              </a:rPr>
              <a:t>Σ</a:t>
            </a:r>
            <a:r>
              <a:rPr lang="el-GR" sz="3200">
                <a:solidFill>
                  <a:srgbClr val="FF0000"/>
                </a:solidFill>
                <a:latin typeface="Arial" charset="0"/>
              </a:rPr>
              <a:t>ύ</a:t>
            </a:r>
            <a:r>
              <a:rPr lang="el-GR" sz="3200">
                <a:solidFill>
                  <a:srgbClr val="FF0000"/>
                </a:solidFill>
                <a:latin typeface="Arial" charset="0"/>
                <a:cs typeface="Arial" charset="0"/>
              </a:rPr>
              <a:t>στ</a:t>
            </a:r>
            <a:r>
              <a:rPr lang="el-GR" sz="3200">
                <a:solidFill>
                  <a:srgbClr val="FF0000"/>
                </a:solidFill>
                <a:latin typeface="Arial" charset="0"/>
              </a:rPr>
              <a:t>η</a:t>
            </a:r>
            <a:r>
              <a:rPr lang="el-GR" sz="3200">
                <a:solidFill>
                  <a:srgbClr val="FF0000"/>
                </a:solidFill>
                <a:latin typeface="Arial" charset="0"/>
                <a:cs typeface="Arial" charset="0"/>
              </a:rPr>
              <a:t>μα κλιματισμού με </a:t>
            </a:r>
            <a:r>
              <a:rPr lang="en-US" sz="3200">
                <a:solidFill>
                  <a:srgbClr val="FF0000"/>
                </a:solidFill>
                <a:latin typeface="Arial" charset="0"/>
              </a:rPr>
              <a:t>Fan-coils</a:t>
            </a:r>
            <a:endParaRPr lang="el-GR" sz="3200">
              <a:solidFill>
                <a:srgbClr val="FF0000"/>
              </a:solidFill>
              <a:latin typeface="Arial" charset="0"/>
            </a:endParaRPr>
          </a:p>
        </p:txBody>
      </p:sp>
      <p:pic>
        <p:nvPicPr>
          <p:cNvPr id="33797" name="Picture 5" descr="σάρωση0007"/>
          <p:cNvPicPr>
            <a:picLocks noGrp="1" noChangeAspect="1" noChangeArrowheads="1"/>
          </p:cNvPicPr>
          <p:nvPr>
            <p:ph type="dgm" idx="1"/>
          </p:nvPr>
        </p:nvPicPr>
        <p:blipFill>
          <a:blip r:embed="rId2" cstate="print"/>
          <a:srcRect/>
          <a:stretch>
            <a:fillRect/>
          </a:stretch>
        </p:blipFill>
        <p:spPr>
          <a:xfrm>
            <a:off x="2667000" y="1066800"/>
            <a:ext cx="3916363" cy="5562600"/>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838200"/>
            <a:ext cx="8077200" cy="5257800"/>
          </a:xfrm>
        </p:spPr>
        <p:txBody>
          <a:bodyPr/>
          <a:lstStyle/>
          <a:p>
            <a:pPr algn="just">
              <a:lnSpc>
                <a:spcPct val="90000"/>
              </a:lnSpc>
              <a:buFontTx/>
              <a:buNone/>
            </a:pPr>
            <a:r>
              <a:rPr lang="el-GR" sz="2400">
                <a:latin typeface="Microsoft Sans Serif" pitchFamily="34" charset="0"/>
              </a:rPr>
              <a:t>γ) </a:t>
            </a:r>
            <a:r>
              <a:rPr lang="el-GR" sz="2400">
                <a:solidFill>
                  <a:srgbClr val="336600"/>
                </a:solidFill>
                <a:latin typeface="Microsoft Sans Serif" pitchFamily="34" charset="0"/>
              </a:rPr>
              <a:t>συστήματα πλήρους κλιματισμού</a:t>
            </a:r>
            <a:r>
              <a:rPr lang="el-GR" sz="2400">
                <a:latin typeface="Microsoft Sans Serif" pitchFamily="34" charset="0"/>
              </a:rPr>
              <a:t>, τα οποία εξασφαλίζουν</a:t>
            </a:r>
            <a:r>
              <a:rPr lang="en-US" sz="2400">
                <a:latin typeface="Microsoft Sans Serif" pitchFamily="34" charset="0"/>
              </a:rPr>
              <a:t>:</a:t>
            </a:r>
            <a:r>
              <a:rPr lang="el-GR" sz="2400">
                <a:latin typeface="Microsoft Sans Serif" pitchFamily="34" charset="0"/>
              </a:rPr>
              <a:t> </a:t>
            </a:r>
            <a:endParaRPr lang="en-US" sz="2400">
              <a:latin typeface="Microsoft Sans Serif" pitchFamily="34" charset="0"/>
            </a:endParaRPr>
          </a:p>
          <a:p>
            <a:pPr algn="just">
              <a:lnSpc>
                <a:spcPct val="90000"/>
              </a:lnSpc>
              <a:buFontTx/>
              <a:buNone/>
            </a:pPr>
            <a:r>
              <a:rPr lang="en-US" sz="2400">
                <a:latin typeface="Microsoft Sans Serif" pitchFamily="34" charset="0"/>
              </a:rPr>
              <a:t>	</a:t>
            </a:r>
            <a:r>
              <a:rPr lang="el-GR" sz="2400">
                <a:latin typeface="Microsoft Sans Serif" pitchFamily="34" charset="0"/>
              </a:rPr>
              <a:t>τη </a:t>
            </a:r>
            <a:r>
              <a:rPr lang="el-GR" sz="2400">
                <a:solidFill>
                  <a:srgbClr val="FF0000"/>
                </a:solidFill>
                <a:latin typeface="Microsoft Sans Serif" pitchFamily="34" charset="0"/>
              </a:rPr>
              <a:t>διατήρηση της θερμοκρασίας </a:t>
            </a:r>
            <a:r>
              <a:rPr lang="el-GR" sz="2400">
                <a:latin typeface="Microsoft Sans Serif" pitchFamily="34" charset="0"/>
              </a:rPr>
              <a:t>και</a:t>
            </a:r>
            <a:r>
              <a:rPr lang="el-GR" sz="2400">
                <a:solidFill>
                  <a:srgbClr val="FF0000"/>
                </a:solidFill>
                <a:latin typeface="Microsoft Sans Serif" pitchFamily="34" charset="0"/>
              </a:rPr>
              <a:t> της υγρασίας</a:t>
            </a:r>
            <a:r>
              <a:rPr lang="el-GR" sz="2400">
                <a:latin typeface="Microsoft Sans Serif" pitchFamily="34" charset="0"/>
              </a:rPr>
              <a:t> ενός κλειστού χώρου μέσα σε προκαθορισμένα όρια και περιλαμβάνει διατάξεις για </a:t>
            </a:r>
            <a:endParaRPr lang="en-US" sz="2400">
              <a:latin typeface="Microsoft Sans Serif" pitchFamily="34" charset="0"/>
            </a:endParaRPr>
          </a:p>
          <a:p>
            <a:pPr algn="just">
              <a:lnSpc>
                <a:spcPct val="90000"/>
              </a:lnSpc>
              <a:buFontTx/>
              <a:buNone/>
            </a:pPr>
            <a:r>
              <a:rPr lang="en-US" sz="2400">
                <a:latin typeface="Microsoft Sans Serif" pitchFamily="34" charset="0"/>
              </a:rPr>
              <a:t>	</a:t>
            </a:r>
            <a:r>
              <a:rPr lang="el-GR" sz="2400">
                <a:latin typeface="Microsoft Sans Serif" pitchFamily="34" charset="0"/>
              </a:rPr>
              <a:t> </a:t>
            </a:r>
            <a:r>
              <a:rPr lang="en-US" sz="2400">
                <a:latin typeface="Microsoft Sans Serif" pitchFamily="34" charset="0"/>
              </a:rPr>
              <a:t>- </a:t>
            </a:r>
            <a:r>
              <a:rPr lang="el-GR" sz="2400">
                <a:latin typeface="Microsoft Sans Serif" pitchFamily="34" charset="0"/>
              </a:rPr>
              <a:t>τον καθαρισμό</a:t>
            </a:r>
            <a:endParaRPr lang="en-US" sz="2400">
              <a:latin typeface="Microsoft Sans Serif" pitchFamily="34" charset="0"/>
            </a:endParaRPr>
          </a:p>
          <a:p>
            <a:pPr algn="just">
              <a:lnSpc>
                <a:spcPct val="90000"/>
              </a:lnSpc>
              <a:buFontTx/>
              <a:buNone/>
            </a:pPr>
            <a:r>
              <a:rPr lang="en-US" sz="2400">
                <a:latin typeface="Microsoft Sans Serif" pitchFamily="34" charset="0"/>
              </a:rPr>
              <a:t>	</a:t>
            </a:r>
            <a:r>
              <a:rPr lang="el-GR" sz="2400">
                <a:latin typeface="Microsoft Sans Serif" pitchFamily="34" charset="0"/>
              </a:rPr>
              <a:t> </a:t>
            </a:r>
            <a:r>
              <a:rPr lang="en-US" sz="2400">
                <a:latin typeface="Microsoft Sans Serif" pitchFamily="34" charset="0"/>
              </a:rPr>
              <a:t>- </a:t>
            </a:r>
            <a:r>
              <a:rPr lang="el-GR" sz="2400">
                <a:latin typeface="Microsoft Sans Serif" pitchFamily="34" charset="0"/>
              </a:rPr>
              <a:t>τη θέρμανση</a:t>
            </a:r>
            <a:endParaRPr lang="en-US" sz="2400">
              <a:latin typeface="Microsoft Sans Serif" pitchFamily="34" charset="0"/>
            </a:endParaRPr>
          </a:p>
          <a:p>
            <a:pPr algn="just">
              <a:lnSpc>
                <a:spcPct val="90000"/>
              </a:lnSpc>
              <a:buFontTx/>
              <a:buNone/>
            </a:pPr>
            <a:r>
              <a:rPr lang="en-US" sz="2400">
                <a:latin typeface="Microsoft Sans Serif" pitchFamily="34" charset="0"/>
              </a:rPr>
              <a:t>	</a:t>
            </a:r>
            <a:r>
              <a:rPr lang="el-GR" sz="2400">
                <a:latin typeface="Microsoft Sans Serif" pitchFamily="34" charset="0"/>
              </a:rPr>
              <a:t> </a:t>
            </a:r>
            <a:r>
              <a:rPr lang="en-US" sz="2400">
                <a:latin typeface="Microsoft Sans Serif" pitchFamily="34" charset="0"/>
              </a:rPr>
              <a:t>- </a:t>
            </a:r>
            <a:r>
              <a:rPr lang="el-GR" sz="2400">
                <a:latin typeface="Microsoft Sans Serif" pitchFamily="34" charset="0"/>
              </a:rPr>
              <a:t>την ψύξη</a:t>
            </a:r>
            <a:endParaRPr lang="en-US" sz="2400">
              <a:latin typeface="Microsoft Sans Serif" pitchFamily="34" charset="0"/>
            </a:endParaRPr>
          </a:p>
          <a:p>
            <a:pPr algn="just">
              <a:lnSpc>
                <a:spcPct val="90000"/>
              </a:lnSpc>
              <a:buFontTx/>
              <a:buNone/>
            </a:pPr>
            <a:r>
              <a:rPr lang="el-GR" sz="2400">
                <a:latin typeface="Microsoft Sans Serif" pitchFamily="34" charset="0"/>
              </a:rPr>
              <a:t>  	</a:t>
            </a:r>
            <a:r>
              <a:rPr lang="en-US" sz="2400">
                <a:latin typeface="Microsoft Sans Serif" pitchFamily="34" charset="0"/>
              </a:rPr>
              <a:t>- </a:t>
            </a:r>
            <a:r>
              <a:rPr lang="el-GR" sz="2400">
                <a:latin typeface="Microsoft Sans Serif" pitchFamily="34" charset="0"/>
              </a:rPr>
              <a:t>την ύγρανση</a:t>
            </a:r>
            <a:endParaRPr lang="en-US" sz="2400">
              <a:latin typeface="Microsoft Sans Serif" pitchFamily="34" charset="0"/>
            </a:endParaRPr>
          </a:p>
          <a:p>
            <a:pPr algn="just">
              <a:lnSpc>
                <a:spcPct val="90000"/>
              </a:lnSpc>
              <a:buFontTx/>
              <a:buNone/>
            </a:pPr>
            <a:r>
              <a:rPr lang="el-GR" sz="2400">
                <a:latin typeface="Microsoft Sans Serif" pitchFamily="34" charset="0"/>
              </a:rPr>
              <a:t>  	</a:t>
            </a:r>
            <a:r>
              <a:rPr lang="en-US" sz="2400">
                <a:latin typeface="Microsoft Sans Serif" pitchFamily="34" charset="0"/>
              </a:rPr>
              <a:t>- </a:t>
            </a:r>
            <a:r>
              <a:rPr lang="el-GR" sz="2400">
                <a:latin typeface="Microsoft Sans Serif" pitchFamily="34" charset="0"/>
              </a:rPr>
              <a:t>την αφύγρανση </a:t>
            </a:r>
            <a:endParaRPr lang="en-US" sz="2400">
              <a:latin typeface="Microsoft Sans Serif" pitchFamily="34" charset="0"/>
            </a:endParaRPr>
          </a:p>
          <a:p>
            <a:pPr algn="just">
              <a:lnSpc>
                <a:spcPct val="90000"/>
              </a:lnSpc>
              <a:buFontTx/>
              <a:buNone/>
            </a:pPr>
            <a:r>
              <a:rPr lang="en-US" sz="2400">
                <a:latin typeface="Microsoft Sans Serif" pitchFamily="34" charset="0"/>
              </a:rPr>
              <a:t> </a:t>
            </a:r>
            <a:r>
              <a:rPr lang="el-GR" sz="2400">
                <a:latin typeface="Microsoft Sans Serif" pitchFamily="34" charset="0"/>
              </a:rPr>
              <a:t>  	</a:t>
            </a:r>
            <a:r>
              <a:rPr lang="en-US" sz="2400">
                <a:latin typeface="Microsoft Sans Serif" pitchFamily="34" charset="0"/>
              </a:rPr>
              <a:t>- </a:t>
            </a:r>
            <a:r>
              <a:rPr lang="el-GR" sz="2400">
                <a:latin typeface="Microsoft Sans Serif" pitchFamily="34" charset="0"/>
              </a:rPr>
              <a:t>και την ανανέωση του αέρα</a:t>
            </a:r>
            <a:endParaRPr lang="en-US" sz="2400">
              <a:latin typeface="Microsoft Sans Serif" pitchFamily="34" charset="0"/>
            </a:endParaRPr>
          </a:p>
          <a:p>
            <a:pPr algn="just">
              <a:lnSpc>
                <a:spcPct val="90000"/>
              </a:lnSpc>
              <a:buFontTx/>
              <a:buNone/>
            </a:pPr>
            <a:r>
              <a:rPr lang="en-US" sz="2400">
                <a:latin typeface="Microsoft Sans Serif" pitchFamily="34" charset="0"/>
              </a:rPr>
              <a:t>	</a:t>
            </a:r>
            <a:r>
              <a:rPr lang="el-GR" sz="2400">
                <a:latin typeface="Microsoft Sans Serif" pitchFamily="34" charset="0"/>
              </a:rPr>
              <a:t>καθώς και τοπικές ή κεντρικές </a:t>
            </a:r>
            <a:r>
              <a:rPr lang="el-GR" sz="2400">
                <a:solidFill>
                  <a:srgbClr val="0066FF"/>
                </a:solidFill>
                <a:latin typeface="Microsoft Sans Serif" pitchFamily="34" charset="0"/>
              </a:rPr>
              <a:t>διατάξεις αυτόματης ρύθμισης</a:t>
            </a:r>
            <a:r>
              <a:rPr lang="el-GR" sz="2400">
                <a:latin typeface="Microsoft Sans Serif" pitchFamily="34" charset="0"/>
              </a:rPr>
              <a:t> της θερμοκρασίας και της υγρασίας.</a:t>
            </a:r>
          </a:p>
          <a:p>
            <a:pPr>
              <a:lnSpc>
                <a:spcPct val="90000"/>
              </a:lnSpc>
            </a:pPr>
            <a:endParaRPr lang="el-GR"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81000"/>
            <a:ext cx="7772400" cy="838200"/>
          </a:xfrm>
        </p:spPr>
        <p:txBody>
          <a:bodyPr/>
          <a:lstStyle/>
          <a:p>
            <a:r>
              <a:rPr lang="el-GR" sz="3200" i="1">
                <a:solidFill>
                  <a:schemeClr val="accent2"/>
                </a:solidFill>
                <a:latin typeface="Arial" charset="0"/>
                <a:cs typeface="Arial" charset="0"/>
              </a:rPr>
              <a:t>Σ</a:t>
            </a:r>
            <a:r>
              <a:rPr lang="el-GR" sz="3200" i="1">
                <a:solidFill>
                  <a:schemeClr val="accent2"/>
                </a:solidFill>
                <a:latin typeface="Arial" charset="0"/>
              </a:rPr>
              <a:t>ύ</a:t>
            </a:r>
            <a:r>
              <a:rPr lang="el-GR" sz="3200" i="1">
                <a:solidFill>
                  <a:schemeClr val="accent2"/>
                </a:solidFill>
                <a:latin typeface="Arial" charset="0"/>
                <a:cs typeface="Arial" charset="0"/>
              </a:rPr>
              <a:t>στ</a:t>
            </a:r>
            <a:r>
              <a:rPr lang="el-GR" sz="3200" i="1">
                <a:solidFill>
                  <a:schemeClr val="accent2"/>
                </a:solidFill>
                <a:latin typeface="Arial" charset="0"/>
              </a:rPr>
              <a:t>η</a:t>
            </a:r>
            <a:r>
              <a:rPr lang="el-GR" sz="3200" i="1">
                <a:solidFill>
                  <a:schemeClr val="accent2"/>
                </a:solidFill>
                <a:latin typeface="Arial" charset="0"/>
                <a:cs typeface="Arial" charset="0"/>
              </a:rPr>
              <a:t>μα </a:t>
            </a:r>
            <a:r>
              <a:rPr lang="el-GR" sz="3200" i="1">
                <a:solidFill>
                  <a:schemeClr val="accent2"/>
                </a:solidFill>
                <a:latin typeface="Arial" charset="0"/>
              </a:rPr>
              <a:t>2 σωλήνων</a:t>
            </a:r>
          </a:p>
        </p:txBody>
      </p:sp>
      <p:sp>
        <p:nvSpPr>
          <p:cNvPr id="31747" name="Rectangle 3"/>
          <p:cNvSpPr>
            <a:spLocks noGrp="1" noChangeArrowheads="1"/>
          </p:cNvSpPr>
          <p:nvPr>
            <p:ph type="body" idx="1"/>
          </p:nvPr>
        </p:nvSpPr>
        <p:spPr>
          <a:xfrm>
            <a:off x="381000" y="1447800"/>
            <a:ext cx="8305800" cy="4572000"/>
          </a:xfrm>
        </p:spPr>
        <p:txBody>
          <a:bodyPr/>
          <a:lstStyle/>
          <a:p>
            <a:pPr algn="just">
              <a:buFontTx/>
              <a:buNone/>
            </a:pPr>
            <a:r>
              <a:rPr lang="el-GR" sz="2800">
                <a:latin typeface="Microsoft Sans Serif" pitchFamily="34" charset="0"/>
              </a:rPr>
              <a:t>	</a:t>
            </a:r>
            <a:r>
              <a:rPr lang="el-GR" sz="2400">
                <a:latin typeface="Microsoft Sans Serif" pitchFamily="34" charset="0"/>
              </a:rPr>
              <a:t>Το βασικό </a:t>
            </a:r>
            <a:r>
              <a:rPr lang="el-GR" sz="2400">
                <a:solidFill>
                  <a:schemeClr val="accent2"/>
                </a:solidFill>
                <a:latin typeface="Microsoft Sans Serif" pitchFamily="34" charset="0"/>
              </a:rPr>
              <a:t>σύστημα 2-σωλήνων</a:t>
            </a:r>
            <a:r>
              <a:rPr lang="el-GR" sz="2400">
                <a:latin typeface="Microsoft Sans Serif" pitchFamily="34" charset="0"/>
              </a:rPr>
              <a:t>, ενός προσαγωγής και ενός απαγωγής νερού, παρέχει μόνο ψύξη ή μόνο </a:t>
            </a:r>
            <a:r>
              <a:rPr lang="el-GR" sz="2400">
                <a:solidFill>
                  <a:srgbClr val="FF0000"/>
                </a:solidFill>
                <a:latin typeface="Microsoft Sans Serif" pitchFamily="34" charset="0"/>
              </a:rPr>
              <a:t>θέρμανση</a:t>
            </a:r>
            <a:r>
              <a:rPr lang="el-GR" sz="2400">
                <a:latin typeface="Microsoft Sans Serif" pitchFamily="34" charset="0"/>
              </a:rPr>
              <a:t> σε όλους τους κλιματιζόμενους χώρους. </a:t>
            </a:r>
          </a:p>
          <a:p>
            <a:pPr algn="just">
              <a:buFontTx/>
              <a:buNone/>
            </a:pPr>
            <a:r>
              <a:rPr lang="el-GR" sz="2400">
                <a:latin typeface="Microsoft Sans Serif" pitchFamily="34" charset="0"/>
              </a:rPr>
              <a:t>	</a:t>
            </a:r>
          </a:p>
          <a:p>
            <a:pPr algn="just">
              <a:buFontTx/>
              <a:buNone/>
            </a:pPr>
            <a:r>
              <a:rPr lang="el-GR" sz="2400">
                <a:latin typeface="Microsoft Sans Serif" pitchFamily="34" charset="0"/>
              </a:rPr>
              <a:t>	Ο </a:t>
            </a:r>
            <a:r>
              <a:rPr lang="el-GR" sz="2400">
                <a:solidFill>
                  <a:srgbClr val="336600"/>
                </a:solidFill>
                <a:latin typeface="Microsoft Sans Serif" pitchFamily="34" charset="0"/>
              </a:rPr>
              <a:t>έλεγχος της θερμοκρασίας</a:t>
            </a:r>
            <a:r>
              <a:rPr lang="el-GR" sz="2400">
                <a:latin typeface="Microsoft Sans Serif" pitchFamily="34" charset="0"/>
              </a:rPr>
              <a:t> </a:t>
            </a:r>
            <a:r>
              <a:rPr lang="el-GR" sz="2400">
                <a:solidFill>
                  <a:srgbClr val="336600"/>
                </a:solidFill>
                <a:latin typeface="Microsoft Sans Serif" pitchFamily="34" charset="0"/>
              </a:rPr>
              <a:t>του χώρου</a:t>
            </a:r>
            <a:r>
              <a:rPr lang="el-GR" sz="2400">
                <a:latin typeface="Microsoft Sans Serif" pitchFamily="34" charset="0"/>
              </a:rPr>
              <a:t> γίνεται με τη ρύθμιση μέσω θερμοστάτη χώρου και τρίοδης βαλβίδας, της παροχής νερού στο </a:t>
            </a:r>
            <a:r>
              <a:rPr lang="en-US" sz="2400">
                <a:latin typeface="Microsoft Sans Serif" pitchFamily="34" charset="0"/>
              </a:rPr>
              <a:t>Fan</a:t>
            </a:r>
            <a:r>
              <a:rPr lang="el-GR" sz="2400">
                <a:latin typeface="Microsoft Sans Serif" pitchFamily="34" charset="0"/>
              </a:rPr>
              <a:t>-</a:t>
            </a:r>
            <a:r>
              <a:rPr lang="en-US" sz="2400">
                <a:latin typeface="Microsoft Sans Serif" pitchFamily="34" charset="0"/>
              </a:rPr>
              <a:t>coil</a:t>
            </a:r>
            <a:r>
              <a:rPr lang="el-GR" sz="2400">
                <a:latin typeface="Microsoft Sans Serif" pitchFamily="34" charset="0"/>
              </a:rPr>
              <a:t>. </a:t>
            </a:r>
          </a:p>
          <a:p>
            <a:pPr algn="just">
              <a:buFontTx/>
              <a:buNone/>
            </a:pPr>
            <a:r>
              <a:rPr lang="el-GR" sz="2400">
                <a:latin typeface="Microsoft Sans Serif" pitchFamily="34" charset="0"/>
              </a:rPr>
              <a:t>	</a:t>
            </a:r>
          </a:p>
          <a:p>
            <a:pPr algn="just">
              <a:buFontTx/>
              <a:buNone/>
            </a:pPr>
            <a:r>
              <a:rPr lang="el-GR" sz="2400">
                <a:latin typeface="Microsoft Sans Serif" pitchFamily="34" charset="0"/>
              </a:rPr>
              <a:t>	Μία επιπλέον ρύθμιση της θερμοκρασίας γίνεται και από τον ανεμιστήρα, συνήθως 3 ταχυτήτων, ο οποίος αυξομειώνει την παροχή του αέρα στο στοιχείο.</a:t>
            </a:r>
            <a:endParaRPr lang="el-GR"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838200"/>
          </a:xfrm>
        </p:spPr>
        <p:txBody>
          <a:bodyPr/>
          <a:lstStyle/>
          <a:p>
            <a:r>
              <a:rPr lang="el-GR" sz="3200" i="1">
                <a:solidFill>
                  <a:schemeClr val="accent2"/>
                </a:solidFill>
                <a:latin typeface="Arial" charset="0"/>
                <a:cs typeface="Arial" charset="0"/>
              </a:rPr>
              <a:t>Σ</a:t>
            </a:r>
            <a:r>
              <a:rPr lang="el-GR" sz="3200" i="1">
                <a:solidFill>
                  <a:schemeClr val="accent2"/>
                </a:solidFill>
                <a:latin typeface="Arial" charset="0"/>
              </a:rPr>
              <a:t>ύ</a:t>
            </a:r>
            <a:r>
              <a:rPr lang="el-GR" sz="3200" i="1">
                <a:solidFill>
                  <a:schemeClr val="accent2"/>
                </a:solidFill>
                <a:latin typeface="Arial" charset="0"/>
                <a:cs typeface="Arial" charset="0"/>
              </a:rPr>
              <a:t>στ</a:t>
            </a:r>
            <a:r>
              <a:rPr lang="el-GR" sz="3200" i="1">
                <a:solidFill>
                  <a:schemeClr val="accent2"/>
                </a:solidFill>
                <a:latin typeface="Arial" charset="0"/>
              </a:rPr>
              <a:t>η</a:t>
            </a:r>
            <a:r>
              <a:rPr lang="el-GR" sz="3200" i="1">
                <a:solidFill>
                  <a:schemeClr val="accent2"/>
                </a:solidFill>
                <a:latin typeface="Arial" charset="0"/>
                <a:cs typeface="Arial" charset="0"/>
              </a:rPr>
              <a:t>μα </a:t>
            </a:r>
            <a:r>
              <a:rPr lang="el-GR" sz="3200" i="1">
                <a:solidFill>
                  <a:schemeClr val="accent2"/>
                </a:solidFill>
                <a:latin typeface="Arial" charset="0"/>
              </a:rPr>
              <a:t>2 σωλήνων</a:t>
            </a:r>
          </a:p>
        </p:txBody>
      </p:sp>
      <p:pic>
        <p:nvPicPr>
          <p:cNvPr id="30731" name="Picture 11" descr="σάρωση0020"/>
          <p:cNvPicPr>
            <a:picLocks noGrp="1" noChangeAspect="1" noChangeArrowheads="1"/>
          </p:cNvPicPr>
          <p:nvPr>
            <p:ph type="dgm" idx="1"/>
          </p:nvPr>
        </p:nvPicPr>
        <p:blipFill>
          <a:blip r:embed="rId2" cstate="print"/>
          <a:srcRect/>
          <a:stretch>
            <a:fillRect/>
          </a:stretch>
        </p:blipFill>
        <p:spPr>
          <a:xfrm>
            <a:off x="228600" y="1371600"/>
            <a:ext cx="8305800" cy="4470400"/>
          </a:xfrm>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72400" cy="838200"/>
          </a:xfrm>
        </p:spPr>
        <p:txBody>
          <a:bodyPr/>
          <a:lstStyle/>
          <a:p>
            <a:r>
              <a:rPr lang="el-GR" sz="3200">
                <a:solidFill>
                  <a:srgbClr val="FF0000"/>
                </a:solidFill>
                <a:latin typeface="Arial" charset="0"/>
                <a:cs typeface="Arial" charset="0"/>
              </a:rPr>
              <a:t>Σ</a:t>
            </a:r>
            <a:r>
              <a:rPr lang="el-GR" sz="3200">
                <a:solidFill>
                  <a:srgbClr val="FF0000"/>
                </a:solidFill>
                <a:latin typeface="Arial" charset="0"/>
              </a:rPr>
              <a:t>ύ</a:t>
            </a:r>
            <a:r>
              <a:rPr lang="el-GR" sz="3200">
                <a:solidFill>
                  <a:srgbClr val="FF0000"/>
                </a:solidFill>
                <a:latin typeface="Arial" charset="0"/>
                <a:cs typeface="Arial" charset="0"/>
              </a:rPr>
              <a:t>στ</a:t>
            </a:r>
            <a:r>
              <a:rPr lang="el-GR" sz="3200">
                <a:solidFill>
                  <a:srgbClr val="FF0000"/>
                </a:solidFill>
                <a:latin typeface="Arial" charset="0"/>
              </a:rPr>
              <a:t>η</a:t>
            </a:r>
            <a:r>
              <a:rPr lang="el-GR" sz="3200">
                <a:solidFill>
                  <a:srgbClr val="FF0000"/>
                </a:solidFill>
                <a:latin typeface="Arial" charset="0"/>
                <a:cs typeface="Arial" charset="0"/>
              </a:rPr>
              <a:t>μα κλιματισμού με </a:t>
            </a:r>
            <a:r>
              <a:rPr lang="en-US" sz="3200">
                <a:solidFill>
                  <a:srgbClr val="FF0000"/>
                </a:solidFill>
                <a:latin typeface="Arial" charset="0"/>
              </a:rPr>
              <a:t>Fan-coils</a:t>
            </a:r>
            <a:endParaRPr lang="el-GR" sz="3200">
              <a:solidFill>
                <a:srgbClr val="FF0000"/>
              </a:solidFill>
              <a:latin typeface="Arial" charset="0"/>
            </a:endParaRPr>
          </a:p>
        </p:txBody>
      </p:sp>
      <p:pic>
        <p:nvPicPr>
          <p:cNvPr id="34821" name="Picture 5" descr="σάρωση0008"/>
          <p:cNvPicPr>
            <a:picLocks noGrp="1" noChangeAspect="1" noChangeArrowheads="1"/>
          </p:cNvPicPr>
          <p:nvPr>
            <p:ph type="dgm" idx="1"/>
          </p:nvPr>
        </p:nvPicPr>
        <p:blipFill>
          <a:blip r:embed="rId2" cstate="print"/>
          <a:srcRect/>
          <a:stretch>
            <a:fillRect/>
          </a:stretch>
        </p:blipFill>
        <p:spPr>
          <a:xfrm>
            <a:off x="2209800" y="914400"/>
            <a:ext cx="4748213" cy="5943600"/>
          </a:xfrm>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457200"/>
            <a:ext cx="7772400" cy="914400"/>
          </a:xfrm>
        </p:spPr>
        <p:txBody>
          <a:bodyPr/>
          <a:lstStyle/>
          <a:p>
            <a:r>
              <a:rPr lang="el-GR" sz="3200" i="1">
                <a:solidFill>
                  <a:schemeClr val="accent2"/>
                </a:solidFill>
                <a:latin typeface="Arial" charset="0"/>
                <a:cs typeface="Arial" charset="0"/>
              </a:rPr>
              <a:t>Σ</a:t>
            </a:r>
            <a:r>
              <a:rPr lang="el-GR" sz="3200" i="1">
                <a:solidFill>
                  <a:schemeClr val="accent2"/>
                </a:solidFill>
                <a:latin typeface="Arial" charset="0"/>
              </a:rPr>
              <a:t>ύ</a:t>
            </a:r>
            <a:r>
              <a:rPr lang="el-GR" sz="3200" i="1">
                <a:solidFill>
                  <a:schemeClr val="accent2"/>
                </a:solidFill>
                <a:latin typeface="Arial" charset="0"/>
                <a:cs typeface="Arial" charset="0"/>
              </a:rPr>
              <a:t>στ</a:t>
            </a:r>
            <a:r>
              <a:rPr lang="el-GR" sz="3200" i="1">
                <a:solidFill>
                  <a:schemeClr val="accent2"/>
                </a:solidFill>
                <a:latin typeface="Arial" charset="0"/>
              </a:rPr>
              <a:t>η</a:t>
            </a:r>
            <a:r>
              <a:rPr lang="el-GR" sz="3200" i="1">
                <a:solidFill>
                  <a:schemeClr val="accent2"/>
                </a:solidFill>
                <a:latin typeface="Arial" charset="0"/>
                <a:cs typeface="Arial" charset="0"/>
              </a:rPr>
              <a:t>μα </a:t>
            </a:r>
            <a:r>
              <a:rPr lang="el-GR" sz="3200" i="1">
                <a:solidFill>
                  <a:schemeClr val="accent2"/>
                </a:solidFill>
                <a:latin typeface="Arial" charset="0"/>
              </a:rPr>
              <a:t>3 σωλήνων</a:t>
            </a:r>
          </a:p>
        </p:txBody>
      </p:sp>
      <p:sp>
        <p:nvSpPr>
          <p:cNvPr id="28675" name="Rectangle 3"/>
          <p:cNvSpPr>
            <a:spLocks noGrp="1" noChangeArrowheads="1"/>
          </p:cNvSpPr>
          <p:nvPr>
            <p:ph type="body" idx="1"/>
          </p:nvPr>
        </p:nvSpPr>
        <p:spPr>
          <a:xfrm>
            <a:off x="685800" y="1371600"/>
            <a:ext cx="8001000" cy="4724400"/>
          </a:xfrm>
        </p:spPr>
        <p:txBody>
          <a:bodyPr/>
          <a:lstStyle/>
          <a:p>
            <a:pPr algn="just">
              <a:buFontTx/>
              <a:buNone/>
            </a:pPr>
            <a:r>
              <a:rPr lang="el-GR" sz="2800">
                <a:latin typeface="Microsoft Sans Serif" pitchFamily="34" charset="0"/>
              </a:rPr>
              <a:t>	</a:t>
            </a:r>
            <a:r>
              <a:rPr lang="el-GR" sz="2400">
                <a:latin typeface="Microsoft Sans Serif" pitchFamily="34" charset="0"/>
              </a:rPr>
              <a:t>Στο σύστημα </a:t>
            </a:r>
            <a:r>
              <a:rPr lang="el-GR" sz="2400">
                <a:solidFill>
                  <a:schemeClr val="accent2"/>
                </a:solidFill>
                <a:latin typeface="Microsoft Sans Serif" pitchFamily="34" charset="0"/>
              </a:rPr>
              <a:t>3 σωλήνων</a:t>
            </a:r>
            <a:r>
              <a:rPr lang="el-GR" sz="2400">
                <a:latin typeface="Microsoft Sans Serif" pitchFamily="34" charset="0"/>
              </a:rPr>
              <a:t> υπάρχουν:</a:t>
            </a:r>
          </a:p>
          <a:p>
            <a:pPr algn="just">
              <a:buFontTx/>
              <a:buNone/>
            </a:pPr>
            <a:r>
              <a:rPr lang="el-GR" sz="2400">
                <a:latin typeface="Courier New" pitchFamily="49" charset="0"/>
              </a:rPr>
              <a:t>	</a:t>
            </a:r>
            <a:r>
              <a:rPr lang="el-GR" sz="2400">
                <a:latin typeface="Courier New" pitchFamily="49" charset="0"/>
                <a:cs typeface="Courier New" pitchFamily="49" charset="0"/>
              </a:rPr>
              <a:t>-</a:t>
            </a:r>
            <a:r>
              <a:rPr lang="el-GR" sz="2400">
                <a:cs typeface="Times New Roman" pitchFamily="18" charset="0"/>
              </a:rPr>
              <a:t>  </a:t>
            </a:r>
            <a:r>
              <a:rPr lang="el-GR" sz="2400">
                <a:latin typeface="Microsoft Sans Serif" pitchFamily="34" charset="0"/>
              </a:rPr>
              <a:t>Ένας σωλήνας προσαγωγής </a:t>
            </a:r>
            <a:r>
              <a:rPr lang="el-GR" sz="2400">
                <a:solidFill>
                  <a:srgbClr val="0066FF"/>
                </a:solidFill>
                <a:latin typeface="Microsoft Sans Serif" pitchFamily="34" charset="0"/>
              </a:rPr>
              <a:t>ψυχρού νερού</a:t>
            </a:r>
          </a:p>
          <a:p>
            <a:pPr algn="just">
              <a:buFontTx/>
              <a:buNone/>
            </a:pPr>
            <a:r>
              <a:rPr lang="el-GR" sz="2400">
                <a:latin typeface="Courier New" pitchFamily="49" charset="0"/>
              </a:rPr>
              <a:t>	</a:t>
            </a:r>
            <a:r>
              <a:rPr lang="el-GR" sz="2400">
                <a:latin typeface="Courier New" pitchFamily="49" charset="0"/>
                <a:cs typeface="Courier New" pitchFamily="49" charset="0"/>
              </a:rPr>
              <a:t>-</a:t>
            </a:r>
            <a:r>
              <a:rPr lang="el-GR" sz="2400">
                <a:cs typeface="Times New Roman" pitchFamily="18" charset="0"/>
              </a:rPr>
              <a:t>  </a:t>
            </a:r>
            <a:r>
              <a:rPr lang="el-GR" sz="2400">
                <a:latin typeface="Microsoft Sans Serif" pitchFamily="34" charset="0"/>
              </a:rPr>
              <a:t>Ένας σωλήνας προσαγωγής </a:t>
            </a:r>
            <a:r>
              <a:rPr lang="el-GR" sz="2400">
                <a:solidFill>
                  <a:srgbClr val="FF0000"/>
                </a:solidFill>
                <a:latin typeface="Microsoft Sans Serif" pitchFamily="34" charset="0"/>
              </a:rPr>
              <a:t>θερμού νερού</a:t>
            </a:r>
            <a:r>
              <a:rPr lang="el-GR" sz="2400">
                <a:latin typeface="Microsoft Sans Serif" pitchFamily="34" charset="0"/>
              </a:rPr>
              <a:t> και</a:t>
            </a:r>
          </a:p>
          <a:p>
            <a:pPr algn="just">
              <a:buFontTx/>
              <a:buNone/>
            </a:pPr>
            <a:r>
              <a:rPr lang="el-GR" sz="2400">
                <a:latin typeface="Courier New" pitchFamily="49" charset="0"/>
              </a:rPr>
              <a:t>	</a:t>
            </a:r>
            <a:r>
              <a:rPr lang="el-GR" sz="2400">
                <a:latin typeface="Courier New" pitchFamily="49" charset="0"/>
                <a:cs typeface="Courier New" pitchFamily="49" charset="0"/>
              </a:rPr>
              <a:t>-</a:t>
            </a:r>
            <a:r>
              <a:rPr lang="el-GR" sz="2400">
                <a:cs typeface="Times New Roman" pitchFamily="18" charset="0"/>
              </a:rPr>
              <a:t>  </a:t>
            </a:r>
            <a:r>
              <a:rPr lang="el-GR" sz="2400">
                <a:latin typeface="Microsoft Sans Serif" pitchFamily="34" charset="0"/>
              </a:rPr>
              <a:t>Ένας σωλήνας </a:t>
            </a:r>
            <a:r>
              <a:rPr lang="el-GR" sz="2400">
                <a:solidFill>
                  <a:srgbClr val="336600"/>
                </a:solidFill>
                <a:latin typeface="Microsoft Sans Serif" pitchFamily="34" charset="0"/>
              </a:rPr>
              <a:t>κοινής επιστροφής</a:t>
            </a:r>
          </a:p>
          <a:p>
            <a:pPr algn="just">
              <a:buFontTx/>
              <a:buNone/>
            </a:pPr>
            <a:r>
              <a:rPr lang="el-GR" sz="2400">
                <a:latin typeface="Microsoft Sans Serif" pitchFamily="34" charset="0"/>
              </a:rPr>
              <a:t>	Στο σώμα παρέχεται μόνο ψυχρό ή μόνο θερμό νερό και ανάμιξη γίνεται στο σωλήνα κοινής επιστροφής. </a:t>
            </a:r>
          </a:p>
          <a:p>
            <a:pPr algn="just">
              <a:buFontTx/>
              <a:buNone/>
            </a:pPr>
            <a:r>
              <a:rPr lang="el-GR" sz="2400">
                <a:latin typeface="Microsoft Sans Serif" pitchFamily="34" charset="0"/>
              </a:rPr>
              <a:t>	Στην είσοδο του σώματος τοποθετούνται είτε τρίοδες βαλβίδες ειδικής κατασκευής, στις οποίες η κάθε είσοδος ανοίγει προοδευτικά ενώ η άλλη παραμένει κλειστή, είτε 2 δίοδες βαλβίδες προοδευτικής λειτουργίας</a:t>
            </a:r>
            <a:r>
              <a:rPr lang="el-GR" sz="240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381000"/>
            <a:ext cx="7772400" cy="838200"/>
          </a:xfrm>
        </p:spPr>
        <p:txBody>
          <a:bodyPr/>
          <a:lstStyle/>
          <a:p>
            <a:r>
              <a:rPr lang="el-GR" sz="3200" i="1">
                <a:solidFill>
                  <a:schemeClr val="accent2"/>
                </a:solidFill>
                <a:latin typeface="Arial" charset="0"/>
                <a:cs typeface="Arial" charset="0"/>
              </a:rPr>
              <a:t>Σ</a:t>
            </a:r>
            <a:r>
              <a:rPr lang="el-GR" sz="3200" i="1">
                <a:solidFill>
                  <a:schemeClr val="accent2"/>
                </a:solidFill>
                <a:latin typeface="Arial" charset="0"/>
              </a:rPr>
              <a:t>ύ</a:t>
            </a:r>
            <a:r>
              <a:rPr lang="el-GR" sz="3200" i="1">
                <a:solidFill>
                  <a:schemeClr val="accent2"/>
                </a:solidFill>
                <a:latin typeface="Arial" charset="0"/>
                <a:cs typeface="Arial" charset="0"/>
              </a:rPr>
              <a:t>στ</a:t>
            </a:r>
            <a:r>
              <a:rPr lang="el-GR" sz="3200" i="1">
                <a:solidFill>
                  <a:schemeClr val="accent2"/>
                </a:solidFill>
                <a:latin typeface="Arial" charset="0"/>
              </a:rPr>
              <a:t>η</a:t>
            </a:r>
            <a:r>
              <a:rPr lang="el-GR" sz="3200" i="1">
                <a:solidFill>
                  <a:schemeClr val="accent2"/>
                </a:solidFill>
                <a:latin typeface="Arial" charset="0"/>
                <a:cs typeface="Arial" charset="0"/>
              </a:rPr>
              <a:t>μα </a:t>
            </a:r>
            <a:r>
              <a:rPr lang="el-GR" sz="3200" i="1">
                <a:solidFill>
                  <a:schemeClr val="accent2"/>
                </a:solidFill>
                <a:latin typeface="Arial" charset="0"/>
              </a:rPr>
              <a:t>3 σωλήνων</a:t>
            </a:r>
          </a:p>
        </p:txBody>
      </p:sp>
      <p:pic>
        <p:nvPicPr>
          <p:cNvPr id="46088" name="Picture 8" descr="σάρωση0004"/>
          <p:cNvPicPr>
            <a:picLocks noGrp="1" noChangeAspect="1" noChangeArrowheads="1"/>
          </p:cNvPicPr>
          <p:nvPr>
            <p:ph type="dgm" idx="1"/>
          </p:nvPr>
        </p:nvPicPr>
        <p:blipFill>
          <a:blip r:embed="rId2" cstate="print"/>
          <a:srcRect/>
          <a:stretch>
            <a:fillRect/>
          </a:stretch>
        </p:blipFill>
        <p:spPr>
          <a:xfrm>
            <a:off x="304800" y="1676400"/>
            <a:ext cx="8153400" cy="4208463"/>
          </a:xfrm>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838200"/>
          </a:xfrm>
        </p:spPr>
        <p:txBody>
          <a:bodyPr/>
          <a:lstStyle/>
          <a:p>
            <a:r>
              <a:rPr lang="el-GR" sz="3200" i="1">
                <a:solidFill>
                  <a:schemeClr val="accent2"/>
                </a:solidFill>
                <a:latin typeface="Arial" charset="0"/>
                <a:cs typeface="Arial" charset="0"/>
              </a:rPr>
              <a:t>Σ</a:t>
            </a:r>
            <a:r>
              <a:rPr lang="el-GR" sz="3200" i="1">
                <a:solidFill>
                  <a:schemeClr val="accent2"/>
                </a:solidFill>
                <a:latin typeface="Arial" charset="0"/>
              </a:rPr>
              <a:t>ύ</a:t>
            </a:r>
            <a:r>
              <a:rPr lang="el-GR" sz="3200" i="1">
                <a:solidFill>
                  <a:schemeClr val="accent2"/>
                </a:solidFill>
                <a:latin typeface="Arial" charset="0"/>
                <a:cs typeface="Arial" charset="0"/>
              </a:rPr>
              <a:t>στ</a:t>
            </a:r>
            <a:r>
              <a:rPr lang="el-GR" sz="3200" i="1">
                <a:solidFill>
                  <a:schemeClr val="accent2"/>
                </a:solidFill>
                <a:latin typeface="Arial" charset="0"/>
              </a:rPr>
              <a:t>η</a:t>
            </a:r>
            <a:r>
              <a:rPr lang="el-GR" sz="3200" i="1">
                <a:solidFill>
                  <a:schemeClr val="accent2"/>
                </a:solidFill>
                <a:latin typeface="Arial" charset="0"/>
                <a:cs typeface="Arial" charset="0"/>
              </a:rPr>
              <a:t>μα </a:t>
            </a:r>
            <a:r>
              <a:rPr lang="el-GR" sz="3200" i="1">
                <a:solidFill>
                  <a:schemeClr val="accent2"/>
                </a:solidFill>
                <a:latin typeface="Arial" charset="0"/>
              </a:rPr>
              <a:t>3 σωλήνων</a:t>
            </a:r>
          </a:p>
        </p:txBody>
      </p:sp>
      <p:pic>
        <p:nvPicPr>
          <p:cNvPr id="32772" name="Picture 4" descr="σάρωση0021"/>
          <p:cNvPicPr>
            <a:picLocks noChangeAspect="1" noChangeArrowheads="1"/>
          </p:cNvPicPr>
          <p:nvPr/>
        </p:nvPicPr>
        <p:blipFill>
          <a:blip r:embed="rId2" cstate="print"/>
          <a:srcRect/>
          <a:stretch>
            <a:fillRect/>
          </a:stretch>
        </p:blipFill>
        <p:spPr bwMode="auto">
          <a:xfrm>
            <a:off x="1447800" y="1066800"/>
            <a:ext cx="5715000" cy="55594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838200"/>
          </a:xfrm>
        </p:spPr>
        <p:txBody>
          <a:bodyPr/>
          <a:lstStyle/>
          <a:p>
            <a:r>
              <a:rPr lang="el-GR" sz="3200" i="1">
                <a:solidFill>
                  <a:schemeClr val="accent2"/>
                </a:solidFill>
                <a:latin typeface="Arial" charset="0"/>
                <a:cs typeface="Arial" charset="0"/>
              </a:rPr>
              <a:t>Σ</a:t>
            </a:r>
            <a:r>
              <a:rPr lang="el-GR" sz="3200" i="1">
                <a:solidFill>
                  <a:schemeClr val="accent2"/>
                </a:solidFill>
                <a:latin typeface="Arial" charset="0"/>
              </a:rPr>
              <a:t>ύ</a:t>
            </a:r>
            <a:r>
              <a:rPr lang="el-GR" sz="3200" i="1">
                <a:solidFill>
                  <a:schemeClr val="accent2"/>
                </a:solidFill>
                <a:latin typeface="Arial" charset="0"/>
                <a:cs typeface="Arial" charset="0"/>
              </a:rPr>
              <a:t>στ</a:t>
            </a:r>
            <a:r>
              <a:rPr lang="el-GR" sz="3200" i="1">
                <a:solidFill>
                  <a:schemeClr val="accent2"/>
                </a:solidFill>
                <a:latin typeface="Arial" charset="0"/>
              </a:rPr>
              <a:t>η</a:t>
            </a:r>
            <a:r>
              <a:rPr lang="el-GR" sz="3200" i="1">
                <a:solidFill>
                  <a:schemeClr val="accent2"/>
                </a:solidFill>
                <a:latin typeface="Arial" charset="0"/>
                <a:cs typeface="Arial" charset="0"/>
              </a:rPr>
              <a:t>μα </a:t>
            </a:r>
            <a:r>
              <a:rPr lang="en-US" sz="3200" i="1">
                <a:solidFill>
                  <a:schemeClr val="accent2"/>
                </a:solidFill>
                <a:latin typeface="Arial" charset="0"/>
              </a:rPr>
              <a:t>4</a:t>
            </a:r>
            <a:r>
              <a:rPr lang="el-GR" sz="3200" i="1">
                <a:solidFill>
                  <a:schemeClr val="accent2"/>
                </a:solidFill>
                <a:latin typeface="Arial" charset="0"/>
              </a:rPr>
              <a:t> σωλήνων</a:t>
            </a:r>
          </a:p>
        </p:txBody>
      </p:sp>
      <p:sp>
        <p:nvSpPr>
          <p:cNvPr id="35843" name="Rectangle 3"/>
          <p:cNvSpPr>
            <a:spLocks noGrp="1" noChangeArrowheads="1"/>
          </p:cNvSpPr>
          <p:nvPr>
            <p:ph type="body" idx="1"/>
          </p:nvPr>
        </p:nvSpPr>
        <p:spPr>
          <a:xfrm>
            <a:off x="685800" y="1371600"/>
            <a:ext cx="8001000" cy="4724400"/>
          </a:xfrm>
        </p:spPr>
        <p:txBody>
          <a:bodyPr/>
          <a:lstStyle/>
          <a:p>
            <a:pPr algn="just">
              <a:buFontTx/>
              <a:buNone/>
            </a:pPr>
            <a:r>
              <a:rPr lang="en-US" sz="2800">
                <a:latin typeface="Microsoft Sans Serif" pitchFamily="34" charset="0"/>
              </a:rPr>
              <a:t>	</a:t>
            </a:r>
            <a:r>
              <a:rPr lang="el-GR" sz="2400">
                <a:latin typeface="Microsoft Sans Serif" pitchFamily="34" charset="0"/>
              </a:rPr>
              <a:t>Στο σύστημα </a:t>
            </a:r>
            <a:r>
              <a:rPr lang="en-US" sz="2400">
                <a:solidFill>
                  <a:schemeClr val="accent2"/>
                </a:solidFill>
                <a:latin typeface="Microsoft Sans Serif" pitchFamily="34" charset="0"/>
              </a:rPr>
              <a:t>4</a:t>
            </a:r>
            <a:r>
              <a:rPr lang="el-GR" sz="2400">
                <a:solidFill>
                  <a:schemeClr val="accent2"/>
                </a:solidFill>
                <a:latin typeface="Microsoft Sans Serif" pitchFamily="34" charset="0"/>
              </a:rPr>
              <a:t> σωλήνων</a:t>
            </a:r>
            <a:r>
              <a:rPr lang="el-GR" sz="2400">
                <a:latin typeface="Microsoft Sans Serif" pitchFamily="34" charset="0"/>
              </a:rPr>
              <a:t> υπάρχουν:</a:t>
            </a:r>
          </a:p>
          <a:p>
            <a:pPr algn="just">
              <a:buFontTx/>
              <a:buNone/>
            </a:pPr>
            <a:r>
              <a:rPr lang="en-US" sz="2400">
                <a:latin typeface="Courier New" pitchFamily="49" charset="0"/>
                <a:cs typeface="Courier New" pitchFamily="49" charset="0"/>
              </a:rPr>
              <a:t>	</a:t>
            </a:r>
            <a:r>
              <a:rPr lang="el-GR" sz="2400">
                <a:latin typeface="Courier New" pitchFamily="49" charset="0"/>
                <a:cs typeface="Courier New" pitchFamily="49" charset="0"/>
              </a:rPr>
              <a:t>-</a:t>
            </a:r>
            <a:r>
              <a:rPr lang="el-GR" sz="2400">
                <a:cs typeface="Times New Roman" pitchFamily="18" charset="0"/>
              </a:rPr>
              <a:t>       </a:t>
            </a:r>
            <a:r>
              <a:rPr lang="el-GR" sz="2400">
                <a:latin typeface="Microsoft Sans Serif" pitchFamily="34" charset="0"/>
              </a:rPr>
              <a:t>Ένας σωλήνας </a:t>
            </a:r>
            <a:r>
              <a:rPr lang="el-GR" sz="2400">
                <a:solidFill>
                  <a:schemeClr val="accent2"/>
                </a:solidFill>
                <a:latin typeface="Microsoft Sans Serif" pitchFamily="34" charset="0"/>
              </a:rPr>
              <a:t>προσαγωγής ψυχρού νερού</a:t>
            </a:r>
          </a:p>
          <a:p>
            <a:pPr algn="just">
              <a:buFontTx/>
              <a:buNone/>
            </a:pPr>
            <a:r>
              <a:rPr lang="en-US" sz="2400">
                <a:latin typeface="Courier New" pitchFamily="49" charset="0"/>
                <a:cs typeface="Courier New" pitchFamily="49" charset="0"/>
              </a:rPr>
              <a:t>	</a:t>
            </a:r>
            <a:r>
              <a:rPr lang="el-GR" sz="2400">
                <a:latin typeface="Courier New" pitchFamily="49" charset="0"/>
                <a:cs typeface="Courier New" pitchFamily="49" charset="0"/>
              </a:rPr>
              <a:t>-</a:t>
            </a:r>
            <a:r>
              <a:rPr lang="el-GR" sz="2400">
                <a:cs typeface="Times New Roman" pitchFamily="18" charset="0"/>
              </a:rPr>
              <a:t>       </a:t>
            </a:r>
            <a:r>
              <a:rPr lang="el-GR" sz="2400">
                <a:latin typeface="Microsoft Sans Serif" pitchFamily="34" charset="0"/>
              </a:rPr>
              <a:t>Ένας σωλήνας </a:t>
            </a:r>
            <a:r>
              <a:rPr lang="el-GR" sz="2400">
                <a:solidFill>
                  <a:srgbClr val="FF0000"/>
                </a:solidFill>
                <a:latin typeface="Microsoft Sans Serif" pitchFamily="34" charset="0"/>
              </a:rPr>
              <a:t>προσαγωγής θερμού νερού</a:t>
            </a:r>
          </a:p>
          <a:p>
            <a:pPr algn="just">
              <a:buFontTx/>
              <a:buNone/>
            </a:pPr>
            <a:r>
              <a:rPr lang="en-US" sz="2400">
                <a:latin typeface="Courier New" pitchFamily="49" charset="0"/>
                <a:cs typeface="Courier New" pitchFamily="49" charset="0"/>
              </a:rPr>
              <a:t>	</a:t>
            </a:r>
            <a:r>
              <a:rPr lang="el-GR" sz="2400">
                <a:latin typeface="Courier New" pitchFamily="49" charset="0"/>
                <a:cs typeface="Courier New" pitchFamily="49" charset="0"/>
              </a:rPr>
              <a:t>-</a:t>
            </a:r>
            <a:r>
              <a:rPr lang="el-GR" sz="2400">
                <a:cs typeface="Times New Roman" pitchFamily="18" charset="0"/>
              </a:rPr>
              <a:t>       </a:t>
            </a:r>
            <a:r>
              <a:rPr lang="el-GR" sz="2400">
                <a:latin typeface="Microsoft Sans Serif" pitchFamily="34" charset="0"/>
              </a:rPr>
              <a:t>Ένας σωλήνας </a:t>
            </a:r>
            <a:r>
              <a:rPr lang="el-GR" sz="2400">
                <a:solidFill>
                  <a:srgbClr val="336600"/>
                </a:solidFill>
                <a:latin typeface="Microsoft Sans Serif" pitchFamily="34" charset="0"/>
              </a:rPr>
              <a:t>επιστροφής ψυχρού νερού</a:t>
            </a:r>
            <a:r>
              <a:rPr lang="el-GR" sz="2400">
                <a:latin typeface="Microsoft Sans Serif" pitchFamily="34" charset="0"/>
              </a:rPr>
              <a:t> και</a:t>
            </a:r>
          </a:p>
          <a:p>
            <a:pPr algn="just">
              <a:buFontTx/>
              <a:buNone/>
            </a:pPr>
            <a:r>
              <a:rPr lang="en-US" sz="2400">
                <a:latin typeface="Courier New" pitchFamily="49" charset="0"/>
                <a:cs typeface="Courier New" pitchFamily="49" charset="0"/>
              </a:rPr>
              <a:t>	</a:t>
            </a:r>
            <a:r>
              <a:rPr lang="el-GR" sz="2400">
                <a:latin typeface="Courier New" pitchFamily="49" charset="0"/>
                <a:cs typeface="Courier New" pitchFamily="49" charset="0"/>
              </a:rPr>
              <a:t>-</a:t>
            </a:r>
            <a:r>
              <a:rPr lang="el-GR" sz="2400">
                <a:cs typeface="Times New Roman" pitchFamily="18" charset="0"/>
              </a:rPr>
              <a:t>       </a:t>
            </a:r>
            <a:r>
              <a:rPr lang="el-GR" sz="2400">
                <a:latin typeface="Microsoft Sans Serif" pitchFamily="34" charset="0"/>
              </a:rPr>
              <a:t>Ένας σωλήνας </a:t>
            </a:r>
            <a:r>
              <a:rPr lang="el-GR" sz="2400">
                <a:solidFill>
                  <a:srgbClr val="FF9900"/>
                </a:solidFill>
                <a:latin typeface="Microsoft Sans Serif" pitchFamily="34" charset="0"/>
              </a:rPr>
              <a:t>επιστροφής θερμού νερού</a:t>
            </a:r>
          </a:p>
          <a:p>
            <a:pPr algn="just">
              <a:buFontTx/>
              <a:buNone/>
            </a:pPr>
            <a:r>
              <a:rPr lang="en-US" sz="2400">
                <a:latin typeface="Microsoft Sans Serif" pitchFamily="34" charset="0"/>
              </a:rPr>
              <a:t>	</a:t>
            </a:r>
            <a:r>
              <a:rPr lang="el-GR" sz="2400">
                <a:latin typeface="Microsoft Sans Serif" pitchFamily="34" charset="0"/>
              </a:rPr>
              <a:t>Στο σώμα παρέχεται μόνο ψυχρό ή μόνο θερμό νερό, από μία τρίοδη βαλβίδα στην είσοδο ή από 2 δίοδες βαλβίδες προοδευτικής λειτουργίας</a:t>
            </a:r>
            <a:r>
              <a:rPr lang="en-US" sz="2400">
                <a:latin typeface="Microsoft Sans Serif" pitchFamily="34" charset="0"/>
              </a:rPr>
              <a:t>. </a:t>
            </a:r>
          </a:p>
          <a:p>
            <a:pPr algn="just">
              <a:buFontTx/>
              <a:buNone/>
            </a:pPr>
            <a:r>
              <a:rPr lang="en-US" sz="2400">
                <a:latin typeface="Microsoft Sans Serif" pitchFamily="34" charset="0"/>
              </a:rPr>
              <a:t>	</a:t>
            </a:r>
            <a:r>
              <a:rPr lang="el-GR" sz="2400">
                <a:latin typeface="Microsoft Sans Serif" pitchFamily="34" charset="0"/>
              </a:rPr>
              <a:t>Στη έξοδο του στοιχείου συνήθως τοποθετείται μία τρίοδη δύο θέσεων, που οδηγεί το νερό στον αντίστοιχο κλάδο επιστροφής.</a:t>
            </a:r>
            <a:endParaRPr lang="el-G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1000"/>
            <a:ext cx="7772400" cy="838200"/>
          </a:xfrm>
        </p:spPr>
        <p:txBody>
          <a:bodyPr/>
          <a:lstStyle/>
          <a:p>
            <a:r>
              <a:rPr lang="el-GR" sz="3200" i="1">
                <a:solidFill>
                  <a:schemeClr val="accent2"/>
                </a:solidFill>
                <a:latin typeface="Arial" charset="0"/>
                <a:cs typeface="Arial" charset="0"/>
              </a:rPr>
              <a:t>Σ</a:t>
            </a:r>
            <a:r>
              <a:rPr lang="el-GR" sz="3200" i="1">
                <a:solidFill>
                  <a:schemeClr val="accent2"/>
                </a:solidFill>
                <a:latin typeface="Arial" charset="0"/>
              </a:rPr>
              <a:t>ύ</a:t>
            </a:r>
            <a:r>
              <a:rPr lang="el-GR" sz="3200" i="1">
                <a:solidFill>
                  <a:schemeClr val="accent2"/>
                </a:solidFill>
                <a:latin typeface="Arial" charset="0"/>
                <a:cs typeface="Arial" charset="0"/>
              </a:rPr>
              <a:t>στ</a:t>
            </a:r>
            <a:r>
              <a:rPr lang="el-GR" sz="3200" i="1">
                <a:solidFill>
                  <a:schemeClr val="accent2"/>
                </a:solidFill>
                <a:latin typeface="Arial" charset="0"/>
              </a:rPr>
              <a:t>η</a:t>
            </a:r>
            <a:r>
              <a:rPr lang="el-GR" sz="3200" i="1">
                <a:solidFill>
                  <a:schemeClr val="accent2"/>
                </a:solidFill>
                <a:latin typeface="Arial" charset="0"/>
                <a:cs typeface="Arial" charset="0"/>
              </a:rPr>
              <a:t>μα </a:t>
            </a:r>
            <a:r>
              <a:rPr lang="en-US" sz="3200" i="1">
                <a:solidFill>
                  <a:schemeClr val="accent2"/>
                </a:solidFill>
                <a:latin typeface="Arial" charset="0"/>
              </a:rPr>
              <a:t>4</a:t>
            </a:r>
            <a:r>
              <a:rPr lang="el-GR" sz="3200" i="1">
                <a:solidFill>
                  <a:schemeClr val="accent2"/>
                </a:solidFill>
                <a:latin typeface="Arial" charset="0"/>
              </a:rPr>
              <a:t> σωλήνων</a:t>
            </a:r>
          </a:p>
        </p:txBody>
      </p:sp>
      <p:pic>
        <p:nvPicPr>
          <p:cNvPr id="47108" name="Picture 4" descr="σάρωση0006"/>
          <p:cNvPicPr>
            <a:picLocks noChangeAspect="1" noChangeArrowheads="1"/>
          </p:cNvPicPr>
          <p:nvPr/>
        </p:nvPicPr>
        <p:blipFill>
          <a:blip r:embed="rId2" cstate="print"/>
          <a:srcRect/>
          <a:stretch>
            <a:fillRect/>
          </a:stretch>
        </p:blipFill>
        <p:spPr bwMode="auto">
          <a:xfrm>
            <a:off x="762000" y="1524000"/>
            <a:ext cx="7391400" cy="467518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685800"/>
          </a:xfrm>
        </p:spPr>
        <p:txBody>
          <a:bodyPr/>
          <a:lstStyle/>
          <a:p>
            <a:r>
              <a:rPr lang="el-GR" sz="3200" i="1">
                <a:solidFill>
                  <a:schemeClr val="accent2"/>
                </a:solidFill>
                <a:latin typeface="Arial" charset="0"/>
                <a:cs typeface="Arial" charset="0"/>
              </a:rPr>
              <a:t>Σ</a:t>
            </a:r>
            <a:r>
              <a:rPr lang="el-GR" sz="3200" i="1">
                <a:solidFill>
                  <a:schemeClr val="accent2"/>
                </a:solidFill>
                <a:latin typeface="Arial" charset="0"/>
              </a:rPr>
              <a:t>ύ</a:t>
            </a:r>
            <a:r>
              <a:rPr lang="el-GR" sz="3200" i="1">
                <a:solidFill>
                  <a:schemeClr val="accent2"/>
                </a:solidFill>
                <a:latin typeface="Arial" charset="0"/>
                <a:cs typeface="Arial" charset="0"/>
              </a:rPr>
              <a:t>στ</a:t>
            </a:r>
            <a:r>
              <a:rPr lang="el-GR" sz="3200" i="1">
                <a:solidFill>
                  <a:schemeClr val="accent2"/>
                </a:solidFill>
                <a:latin typeface="Arial" charset="0"/>
              </a:rPr>
              <a:t>η</a:t>
            </a:r>
            <a:r>
              <a:rPr lang="el-GR" sz="3200" i="1">
                <a:solidFill>
                  <a:schemeClr val="accent2"/>
                </a:solidFill>
                <a:latin typeface="Arial" charset="0"/>
                <a:cs typeface="Arial" charset="0"/>
              </a:rPr>
              <a:t>μα </a:t>
            </a:r>
            <a:r>
              <a:rPr lang="en-US" sz="3200" i="1">
                <a:solidFill>
                  <a:schemeClr val="accent2"/>
                </a:solidFill>
                <a:latin typeface="Arial" charset="0"/>
              </a:rPr>
              <a:t>4</a:t>
            </a:r>
            <a:r>
              <a:rPr lang="el-GR" sz="3200" i="1">
                <a:solidFill>
                  <a:schemeClr val="accent2"/>
                </a:solidFill>
                <a:latin typeface="Arial" charset="0"/>
              </a:rPr>
              <a:t> σωλήνων</a:t>
            </a:r>
          </a:p>
        </p:txBody>
      </p:sp>
      <p:pic>
        <p:nvPicPr>
          <p:cNvPr id="36869" name="Picture 5" descr="σάρωση0022"/>
          <p:cNvPicPr>
            <a:picLocks noGrp="1" noChangeAspect="1" noChangeArrowheads="1"/>
          </p:cNvPicPr>
          <p:nvPr>
            <p:ph type="dgm" idx="1"/>
          </p:nvPr>
        </p:nvPicPr>
        <p:blipFill>
          <a:blip r:embed="rId2" cstate="print"/>
          <a:srcRect/>
          <a:stretch>
            <a:fillRect/>
          </a:stretch>
        </p:blipFill>
        <p:spPr>
          <a:xfrm>
            <a:off x="2057400" y="990600"/>
            <a:ext cx="4805363" cy="5562600"/>
          </a:xfrm>
          <a:noFill/>
          <a:ln/>
        </p:spPr>
      </p:pic>
      <p:sp>
        <p:nvSpPr>
          <p:cNvPr id="36872" name="Line 8"/>
          <p:cNvSpPr>
            <a:spLocks noChangeShapeType="1"/>
          </p:cNvSpPr>
          <p:nvPr/>
        </p:nvSpPr>
        <p:spPr bwMode="auto">
          <a:xfrm flipH="1" flipV="1">
            <a:off x="5181600" y="2667000"/>
            <a:ext cx="609600" cy="152400"/>
          </a:xfrm>
          <a:prstGeom prst="line">
            <a:avLst/>
          </a:prstGeom>
          <a:noFill/>
          <a:ln w="9525">
            <a:solidFill>
              <a:schemeClr val="tx1"/>
            </a:solidFill>
            <a:round/>
            <a:headEnd/>
            <a:tailEnd type="triangle" w="med" len="med"/>
          </a:ln>
          <a:effectLst/>
        </p:spPr>
        <p:txBody>
          <a:bodyPr/>
          <a:lstStyle/>
          <a:p>
            <a:endParaRPr lang="el-GR"/>
          </a:p>
        </p:txBody>
      </p:sp>
      <p:sp>
        <p:nvSpPr>
          <p:cNvPr id="36873" name="Line 9"/>
          <p:cNvSpPr>
            <a:spLocks noChangeShapeType="1"/>
          </p:cNvSpPr>
          <p:nvPr/>
        </p:nvSpPr>
        <p:spPr bwMode="auto">
          <a:xfrm flipH="1" flipV="1">
            <a:off x="5410200" y="2895600"/>
            <a:ext cx="228600" cy="76200"/>
          </a:xfrm>
          <a:prstGeom prst="line">
            <a:avLst/>
          </a:prstGeom>
          <a:noFill/>
          <a:ln w="9525">
            <a:solidFill>
              <a:schemeClr val="tx1"/>
            </a:solidFill>
            <a:round/>
            <a:headEnd/>
            <a:tailEnd type="triangle" w="med" len="med"/>
          </a:ln>
          <a:effectLst/>
        </p:spPr>
        <p:txBody>
          <a:bodyPr/>
          <a:lstStyle/>
          <a:p>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304800"/>
            <a:ext cx="7772400" cy="914400"/>
          </a:xfrm>
        </p:spPr>
        <p:txBody>
          <a:bodyPr/>
          <a:lstStyle/>
          <a:p>
            <a:r>
              <a:rPr lang="el-GR" sz="3200">
                <a:solidFill>
                  <a:srgbClr val="336600"/>
                </a:solidFill>
                <a:latin typeface="Arial" charset="0"/>
              </a:rPr>
              <a:t>Προσαγωγή νωπού αέρα σε συστήματα μόνο με νερό</a:t>
            </a:r>
          </a:p>
        </p:txBody>
      </p:sp>
      <p:sp>
        <p:nvSpPr>
          <p:cNvPr id="37891" name="Rectangle 3"/>
          <p:cNvSpPr>
            <a:spLocks noGrp="1" noChangeArrowheads="1"/>
          </p:cNvSpPr>
          <p:nvPr>
            <p:ph type="body" idx="1"/>
          </p:nvPr>
        </p:nvSpPr>
        <p:spPr>
          <a:xfrm>
            <a:off x="685800" y="1295400"/>
            <a:ext cx="7772400" cy="4800600"/>
          </a:xfrm>
        </p:spPr>
        <p:txBody>
          <a:bodyPr/>
          <a:lstStyle/>
          <a:p>
            <a:pPr algn="just">
              <a:lnSpc>
                <a:spcPct val="90000"/>
              </a:lnSpc>
              <a:buFontTx/>
              <a:buNone/>
            </a:pPr>
            <a:r>
              <a:rPr lang="en-US">
                <a:latin typeface="Microsoft Sans Serif" pitchFamily="34" charset="0"/>
              </a:rPr>
              <a:t>	</a:t>
            </a:r>
            <a:r>
              <a:rPr lang="el-GR" sz="2400">
                <a:latin typeface="Microsoft Sans Serif" pitchFamily="34" charset="0"/>
              </a:rPr>
              <a:t>Ένα από τα προβλήματα που έχει να αντιμετωπίσει ο μηχανικός στα συστήματα κλιματισμού μόνο με νερό, είναι αυτό της </a:t>
            </a:r>
            <a:r>
              <a:rPr lang="el-GR" sz="2400">
                <a:solidFill>
                  <a:srgbClr val="336600"/>
                </a:solidFill>
                <a:latin typeface="Microsoft Sans Serif" pitchFamily="34" charset="0"/>
              </a:rPr>
              <a:t>ανανέωσης του αέρα του χώρου</a:t>
            </a:r>
            <a:r>
              <a:rPr lang="el-GR" sz="2400">
                <a:latin typeface="Microsoft Sans Serif" pitchFamily="34" charset="0"/>
              </a:rPr>
              <a:t>. </a:t>
            </a:r>
          </a:p>
          <a:p>
            <a:pPr algn="just">
              <a:lnSpc>
                <a:spcPct val="90000"/>
              </a:lnSpc>
              <a:buFontTx/>
              <a:buNone/>
            </a:pPr>
            <a:r>
              <a:rPr lang="el-GR" sz="2400">
                <a:latin typeface="Microsoft Sans Serif" pitchFamily="34" charset="0"/>
              </a:rPr>
              <a:t>	Το πρόβλημα αυτό αντιμετωπίζεται είτε με την τοποθέτηση </a:t>
            </a:r>
            <a:r>
              <a:rPr lang="el-GR" sz="2400">
                <a:solidFill>
                  <a:srgbClr val="FF0000"/>
                </a:solidFill>
                <a:latin typeface="Microsoft Sans Serif" pitchFamily="34" charset="0"/>
              </a:rPr>
              <a:t>εξαεριστήρων</a:t>
            </a:r>
            <a:r>
              <a:rPr lang="el-GR" sz="2400">
                <a:latin typeface="Microsoft Sans Serif" pitchFamily="34" charset="0"/>
              </a:rPr>
              <a:t> στους χώρους, οπότε ο αέρας διεισδύει από τις χαραμάδες, είτε με την εισαγωγή νωπού αέρα μέσω των </a:t>
            </a:r>
            <a:r>
              <a:rPr lang="en-US" sz="2400">
                <a:latin typeface="Microsoft Sans Serif" pitchFamily="34" charset="0"/>
              </a:rPr>
              <a:t>Fan</a:t>
            </a:r>
            <a:r>
              <a:rPr lang="el-GR" sz="2400">
                <a:latin typeface="Microsoft Sans Serif" pitchFamily="34" charset="0"/>
              </a:rPr>
              <a:t>-</a:t>
            </a:r>
            <a:r>
              <a:rPr lang="en-US" sz="2400">
                <a:latin typeface="Microsoft Sans Serif" pitchFamily="34" charset="0"/>
              </a:rPr>
              <a:t>coils</a:t>
            </a:r>
            <a:r>
              <a:rPr lang="el-GR" sz="2400">
                <a:latin typeface="Microsoft Sans Serif" pitchFamily="34" charset="0"/>
              </a:rPr>
              <a:t> από </a:t>
            </a:r>
            <a:r>
              <a:rPr lang="el-GR" sz="2400">
                <a:solidFill>
                  <a:srgbClr val="0066FF"/>
                </a:solidFill>
                <a:latin typeface="Microsoft Sans Serif" pitchFamily="34" charset="0"/>
              </a:rPr>
              <a:t>ανοίγματα στους εξωτερικούς τοίχους</a:t>
            </a:r>
            <a:r>
              <a:rPr lang="el-GR" sz="2400">
                <a:latin typeface="Microsoft Sans Serif" pitchFamily="34" charset="0"/>
              </a:rPr>
              <a:t>.</a:t>
            </a:r>
          </a:p>
          <a:p>
            <a:pPr algn="just">
              <a:lnSpc>
                <a:spcPct val="90000"/>
              </a:lnSpc>
              <a:buFontTx/>
              <a:buNone/>
            </a:pPr>
            <a:r>
              <a:rPr lang="el-GR" sz="2400">
                <a:latin typeface="Microsoft Sans Serif" pitchFamily="34" charset="0"/>
              </a:rPr>
              <a:t>	Μία λύση, η οποία παρέχει ικανοποιητικά αποτελέσματα, είναι αυτή της </a:t>
            </a:r>
            <a:r>
              <a:rPr lang="el-GR" sz="2400">
                <a:solidFill>
                  <a:srgbClr val="FF9900"/>
                </a:solidFill>
                <a:latin typeface="Microsoft Sans Serif" pitchFamily="34" charset="0"/>
              </a:rPr>
              <a:t>εισαγωγής νωπού αέρα μέσω των </a:t>
            </a:r>
            <a:r>
              <a:rPr lang="en-US" sz="2400">
                <a:solidFill>
                  <a:srgbClr val="FF9900"/>
                </a:solidFill>
                <a:latin typeface="Microsoft Sans Serif" pitchFamily="34" charset="0"/>
              </a:rPr>
              <a:t>Fan</a:t>
            </a:r>
            <a:r>
              <a:rPr lang="el-GR" sz="2400">
                <a:solidFill>
                  <a:srgbClr val="FF9900"/>
                </a:solidFill>
                <a:latin typeface="Microsoft Sans Serif" pitchFamily="34" charset="0"/>
              </a:rPr>
              <a:t>-</a:t>
            </a:r>
            <a:r>
              <a:rPr lang="en-US" sz="2400">
                <a:solidFill>
                  <a:srgbClr val="FF9900"/>
                </a:solidFill>
                <a:latin typeface="Microsoft Sans Serif" pitchFamily="34" charset="0"/>
              </a:rPr>
              <a:t>coils</a:t>
            </a:r>
            <a:r>
              <a:rPr lang="el-GR" sz="2400">
                <a:latin typeface="Microsoft Sans Serif" pitchFamily="34" charset="0"/>
              </a:rPr>
              <a:t>, από ένα κεντρικό αεραγωγό προσαγωγής.</a:t>
            </a:r>
            <a:r>
              <a:rPr lang="el-GR" sz="2400">
                <a:latin typeface="Microsoft Sans Serif" pitchFamily="34" charset="0"/>
                <a:cs typeface="Times New Roman"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228600"/>
            <a:ext cx="7772400" cy="2971800"/>
          </a:xfrm>
        </p:spPr>
        <p:txBody>
          <a:bodyPr/>
          <a:lstStyle/>
          <a:p>
            <a:pPr algn="just">
              <a:lnSpc>
                <a:spcPct val="80000"/>
              </a:lnSpc>
              <a:buFontTx/>
              <a:buNone/>
            </a:pPr>
            <a:r>
              <a:rPr lang="el-GR" sz="2800">
                <a:latin typeface="Microsoft Sans Serif" pitchFamily="34" charset="0"/>
              </a:rPr>
              <a:t>	</a:t>
            </a:r>
            <a:r>
              <a:rPr lang="el-GR" sz="2000">
                <a:latin typeface="Microsoft Sans Serif" pitchFamily="34" charset="0"/>
              </a:rPr>
              <a:t>Σε κάθε σύστημα κλιματισμού διακρίνουμε</a:t>
            </a:r>
            <a:r>
              <a:rPr lang="en-US" sz="2000">
                <a:latin typeface="Microsoft Sans Serif" pitchFamily="34" charset="0"/>
              </a:rPr>
              <a:t>:</a:t>
            </a:r>
          </a:p>
          <a:p>
            <a:pPr algn="just">
              <a:lnSpc>
                <a:spcPct val="80000"/>
              </a:lnSpc>
              <a:buFontTx/>
              <a:buNone/>
            </a:pPr>
            <a:r>
              <a:rPr lang="en-US" sz="2000">
                <a:latin typeface="Microsoft Sans Serif" pitchFamily="34" charset="0"/>
              </a:rPr>
              <a:t>	</a:t>
            </a:r>
            <a:r>
              <a:rPr lang="el-GR" sz="2000">
                <a:latin typeface="Microsoft Sans Serif" pitchFamily="34" charset="0"/>
              </a:rPr>
              <a:t>- τον </a:t>
            </a:r>
            <a:r>
              <a:rPr lang="el-GR" sz="2000">
                <a:solidFill>
                  <a:schemeClr val="accent2"/>
                </a:solidFill>
                <a:latin typeface="Microsoft Sans Serif" pitchFamily="34" charset="0"/>
              </a:rPr>
              <a:t>αέρα που προσάγεται στο χώρο </a:t>
            </a:r>
            <a:r>
              <a:rPr lang="el-GR" sz="2000">
                <a:latin typeface="Microsoft Sans Serif" pitchFamily="34" charset="0"/>
              </a:rPr>
              <a:t>(αέρας προσαγωγής -αερισμός)</a:t>
            </a:r>
          </a:p>
          <a:p>
            <a:pPr algn="just">
              <a:lnSpc>
                <a:spcPct val="80000"/>
              </a:lnSpc>
              <a:buFontTx/>
              <a:buNone/>
            </a:pPr>
            <a:r>
              <a:rPr lang="el-GR" sz="2000">
                <a:latin typeface="Microsoft Sans Serif" pitchFamily="34" charset="0"/>
              </a:rPr>
              <a:t>	- τον </a:t>
            </a:r>
            <a:r>
              <a:rPr lang="el-GR" sz="2000">
                <a:solidFill>
                  <a:srgbClr val="336600"/>
                </a:solidFill>
                <a:latin typeface="Microsoft Sans Serif" pitchFamily="34" charset="0"/>
              </a:rPr>
              <a:t>απαγόμενο από τον χώρο αέρα</a:t>
            </a:r>
            <a:r>
              <a:rPr lang="el-GR" sz="2000">
                <a:latin typeface="Microsoft Sans Serif" pitchFamily="34" charset="0"/>
              </a:rPr>
              <a:t> (αέρας απαγωγής/επιστροφής- εξαερισμός</a:t>
            </a:r>
            <a:r>
              <a:rPr lang="el-GR" sz="2000">
                <a:solidFill>
                  <a:srgbClr val="336600"/>
                </a:solidFill>
                <a:latin typeface="Microsoft Sans Serif" pitchFamily="34" charset="0"/>
              </a:rPr>
              <a:t>)</a:t>
            </a:r>
          </a:p>
          <a:p>
            <a:pPr algn="just">
              <a:lnSpc>
                <a:spcPct val="80000"/>
              </a:lnSpc>
              <a:buFontTx/>
              <a:buNone/>
            </a:pPr>
            <a:r>
              <a:rPr lang="el-GR" sz="2000">
                <a:latin typeface="Microsoft Sans Serif" pitchFamily="34" charset="0"/>
              </a:rPr>
              <a:t>	- το μέρος του </a:t>
            </a:r>
            <a:r>
              <a:rPr lang="el-GR" sz="2000">
                <a:solidFill>
                  <a:srgbClr val="FF0000"/>
                </a:solidFill>
                <a:latin typeface="Microsoft Sans Serif" pitchFamily="34" charset="0"/>
              </a:rPr>
              <a:t>αέρα απαγωγής/επιστροφής, που επαναφέρεται στον κλειστό χώρο</a:t>
            </a:r>
            <a:r>
              <a:rPr lang="el-GR" sz="2000">
                <a:latin typeface="Microsoft Sans Serif" pitchFamily="34" charset="0"/>
              </a:rPr>
              <a:t> (ανακυκλοφορία)</a:t>
            </a:r>
          </a:p>
          <a:p>
            <a:pPr algn="just">
              <a:lnSpc>
                <a:spcPct val="80000"/>
              </a:lnSpc>
              <a:buFontTx/>
              <a:buNone/>
            </a:pPr>
            <a:r>
              <a:rPr lang="el-GR" sz="2000">
                <a:latin typeface="Microsoft Sans Serif" pitchFamily="34" charset="0"/>
              </a:rPr>
              <a:t>	- τον αέρα που </a:t>
            </a:r>
            <a:r>
              <a:rPr lang="el-GR" sz="2000">
                <a:solidFill>
                  <a:srgbClr val="663300"/>
                </a:solidFill>
                <a:latin typeface="Microsoft Sans Serif" pitchFamily="34" charset="0"/>
              </a:rPr>
              <a:t>απορρίπτεται στο περιβάλλον</a:t>
            </a:r>
          </a:p>
          <a:p>
            <a:pPr algn="just">
              <a:lnSpc>
                <a:spcPct val="80000"/>
              </a:lnSpc>
              <a:buFontTx/>
              <a:buNone/>
            </a:pPr>
            <a:r>
              <a:rPr lang="el-GR" sz="2000">
                <a:solidFill>
                  <a:srgbClr val="663300"/>
                </a:solidFill>
                <a:latin typeface="Microsoft Sans Serif" pitchFamily="34" charset="0"/>
              </a:rPr>
              <a:t>	- </a:t>
            </a:r>
            <a:r>
              <a:rPr lang="el-GR" sz="2000">
                <a:latin typeface="Microsoft Sans Serif" pitchFamily="34" charset="0"/>
              </a:rPr>
              <a:t>τον </a:t>
            </a:r>
            <a:r>
              <a:rPr lang="el-GR" sz="2000">
                <a:solidFill>
                  <a:srgbClr val="0066FF"/>
                </a:solidFill>
                <a:latin typeface="Microsoft Sans Serif" pitchFamily="34" charset="0"/>
              </a:rPr>
              <a:t>εισαγόμενο από το περιβάλλον αέρα</a:t>
            </a:r>
            <a:r>
              <a:rPr lang="el-GR" sz="2000">
                <a:latin typeface="Microsoft Sans Serif" pitchFamily="34" charset="0"/>
              </a:rPr>
              <a:t> (φρέσκος εξωτερικός αέρας)</a:t>
            </a:r>
          </a:p>
          <a:p>
            <a:pPr algn="just">
              <a:lnSpc>
                <a:spcPct val="90000"/>
              </a:lnSpc>
              <a:buFontTx/>
              <a:buNone/>
            </a:pPr>
            <a:r>
              <a:rPr lang="el-GR" sz="2000">
                <a:latin typeface="Microsoft Sans Serif" pitchFamily="34" charset="0"/>
              </a:rPr>
              <a:t>	</a:t>
            </a:r>
            <a:endParaRPr lang="el-GR" sz="2800">
              <a:latin typeface="Microsoft Sans Serif" pitchFamily="34" charset="0"/>
            </a:endParaRPr>
          </a:p>
        </p:txBody>
      </p:sp>
      <p:pic>
        <p:nvPicPr>
          <p:cNvPr id="5124" name="Picture 4" descr="σάρωση0023"/>
          <p:cNvPicPr>
            <a:picLocks noChangeAspect="1" noChangeArrowheads="1"/>
          </p:cNvPicPr>
          <p:nvPr/>
        </p:nvPicPr>
        <p:blipFill>
          <a:blip r:embed="rId2" cstate="print"/>
          <a:srcRect/>
          <a:stretch>
            <a:fillRect/>
          </a:stretch>
        </p:blipFill>
        <p:spPr bwMode="auto">
          <a:xfrm>
            <a:off x="2133600" y="3352800"/>
            <a:ext cx="4724400" cy="32893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04800"/>
            <a:ext cx="7772400" cy="685800"/>
          </a:xfrm>
        </p:spPr>
        <p:txBody>
          <a:bodyPr/>
          <a:lstStyle/>
          <a:p>
            <a:r>
              <a:rPr lang="el-GR" sz="3200">
                <a:solidFill>
                  <a:srgbClr val="336600"/>
                </a:solidFill>
                <a:latin typeface="Arial" charset="0"/>
              </a:rPr>
              <a:t>Προσαγωγή νωπού αέρα</a:t>
            </a:r>
          </a:p>
        </p:txBody>
      </p:sp>
      <p:pic>
        <p:nvPicPr>
          <p:cNvPr id="38917" name="Picture 5" descr="σάρωση0019"/>
          <p:cNvPicPr>
            <a:picLocks noGrp="1" noChangeAspect="1" noChangeArrowheads="1"/>
          </p:cNvPicPr>
          <p:nvPr>
            <p:ph type="dgm" idx="1"/>
          </p:nvPr>
        </p:nvPicPr>
        <p:blipFill>
          <a:blip r:embed="rId2" cstate="print"/>
          <a:srcRect/>
          <a:stretch>
            <a:fillRect/>
          </a:stretch>
        </p:blipFill>
        <p:spPr>
          <a:xfrm>
            <a:off x="1447800" y="1295400"/>
            <a:ext cx="6096000" cy="5154613"/>
          </a:xfrm>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381000"/>
            <a:ext cx="7772400" cy="838200"/>
          </a:xfrm>
        </p:spPr>
        <p:txBody>
          <a:bodyPr/>
          <a:lstStyle/>
          <a:p>
            <a:r>
              <a:rPr lang="el-GR" sz="3200">
                <a:solidFill>
                  <a:srgbClr val="FF0000"/>
                </a:solidFill>
                <a:latin typeface="Arial" charset="0"/>
                <a:cs typeface="Arial" charset="0"/>
              </a:rPr>
              <a:t>Συστήματα κλιματισμού </a:t>
            </a:r>
            <a:r>
              <a:rPr lang="el-GR" sz="3200">
                <a:solidFill>
                  <a:srgbClr val="FF0000"/>
                </a:solidFill>
                <a:latin typeface="Arial" charset="0"/>
              </a:rPr>
              <a:t>αέρα-νερού</a:t>
            </a:r>
          </a:p>
        </p:txBody>
      </p:sp>
      <p:sp>
        <p:nvSpPr>
          <p:cNvPr id="48131" name="Rectangle 3"/>
          <p:cNvSpPr>
            <a:spLocks noGrp="1" noChangeArrowheads="1"/>
          </p:cNvSpPr>
          <p:nvPr>
            <p:ph type="body" idx="1"/>
          </p:nvPr>
        </p:nvSpPr>
        <p:spPr>
          <a:xfrm>
            <a:off x="685800" y="1371600"/>
            <a:ext cx="7772400" cy="4724400"/>
          </a:xfrm>
        </p:spPr>
        <p:txBody>
          <a:bodyPr/>
          <a:lstStyle/>
          <a:p>
            <a:pPr algn="just">
              <a:buFontTx/>
              <a:buNone/>
            </a:pPr>
            <a:r>
              <a:rPr lang="el-GR" sz="2400">
                <a:latin typeface="Arial" charset="0"/>
              </a:rPr>
              <a:t>	</a:t>
            </a:r>
            <a:r>
              <a:rPr lang="en-US" sz="2400">
                <a:latin typeface="Arial" charset="0"/>
                <a:cs typeface="Arial" charset="0"/>
              </a:rPr>
              <a:t>Στα συστήματα αυτά παρέχεται </a:t>
            </a:r>
            <a:r>
              <a:rPr lang="en-US" sz="2400">
                <a:solidFill>
                  <a:srgbClr val="009900"/>
                </a:solidFill>
                <a:latin typeface="Arial" charset="0"/>
                <a:cs typeface="Arial" charset="0"/>
              </a:rPr>
              <a:t>κλιματισμένος αέρας</a:t>
            </a:r>
            <a:r>
              <a:rPr lang="en-US" sz="2400">
                <a:latin typeface="Arial" charset="0"/>
                <a:cs typeface="Arial" charset="0"/>
              </a:rPr>
              <a:t> και ψυχρό ή θερμό νερό σε κατάλληλες τερματικές συσκευές, οι οποίες είναι εγκατεστημένες στους χώρους του κτιρίου.  </a:t>
            </a:r>
          </a:p>
          <a:p>
            <a:pPr algn="just">
              <a:buFontTx/>
              <a:buNone/>
            </a:pPr>
            <a:r>
              <a:rPr lang="en-US" sz="2400">
                <a:latin typeface="Arial" charset="0"/>
                <a:cs typeface="Arial" charset="0"/>
              </a:rPr>
              <a:t>	</a:t>
            </a:r>
            <a:endParaRPr lang="el-GR" sz="2400">
              <a:latin typeface="Arial" charset="0"/>
            </a:endParaRPr>
          </a:p>
          <a:p>
            <a:pPr algn="just">
              <a:buFontTx/>
              <a:buNone/>
            </a:pPr>
            <a:r>
              <a:rPr lang="el-GR" sz="2400">
                <a:latin typeface="Arial" charset="0"/>
              </a:rPr>
              <a:t>	</a:t>
            </a:r>
            <a:r>
              <a:rPr lang="en-US" sz="2400">
                <a:latin typeface="Arial" charset="0"/>
                <a:cs typeface="Arial" charset="0"/>
              </a:rPr>
              <a:t>Απαιτείται επομένως η εγκατάσταση ενός </a:t>
            </a:r>
            <a:r>
              <a:rPr lang="en-US" sz="2400">
                <a:solidFill>
                  <a:srgbClr val="FF0000"/>
                </a:solidFill>
                <a:latin typeface="Arial" charset="0"/>
                <a:cs typeface="Arial" charset="0"/>
              </a:rPr>
              <a:t>δικτύου αεραγωγών</a:t>
            </a:r>
            <a:r>
              <a:rPr lang="en-US" sz="2400">
                <a:latin typeface="Arial" charset="0"/>
                <a:cs typeface="Arial" charset="0"/>
              </a:rPr>
              <a:t> και ενός </a:t>
            </a:r>
            <a:r>
              <a:rPr lang="en-US" sz="2400">
                <a:solidFill>
                  <a:schemeClr val="accent2"/>
                </a:solidFill>
                <a:latin typeface="Arial" charset="0"/>
                <a:cs typeface="Arial" charset="0"/>
              </a:rPr>
              <a:t>δικτύου σωληνώσεων νερού</a:t>
            </a:r>
            <a:r>
              <a:rPr lang="en-US" sz="2400">
                <a:latin typeface="Arial" charset="0"/>
                <a:cs typeface="Arial" charset="0"/>
              </a:rPr>
              <a:t>. </a:t>
            </a:r>
            <a:endParaRPr lang="el-GR" sz="2400">
              <a:latin typeface="Arial" charset="0"/>
            </a:endParaRPr>
          </a:p>
          <a:p>
            <a:pPr algn="just">
              <a:buFontTx/>
              <a:buNone/>
            </a:pPr>
            <a:r>
              <a:rPr lang="el-GR" sz="2400">
                <a:latin typeface="Arial" charset="0"/>
              </a:rPr>
              <a:t>	</a:t>
            </a:r>
          </a:p>
          <a:p>
            <a:pPr algn="just">
              <a:buFontTx/>
              <a:buNone/>
            </a:pPr>
            <a:r>
              <a:rPr lang="el-GR" sz="2400">
                <a:latin typeface="Arial" charset="0"/>
              </a:rPr>
              <a:t>	</a:t>
            </a:r>
            <a:r>
              <a:rPr lang="en-US" sz="2400">
                <a:latin typeface="Arial" charset="0"/>
                <a:cs typeface="Arial" charset="0"/>
              </a:rPr>
              <a:t>Σε πολλές περιπτώσεις η παροχή του αέρα στους χώρους γίνεται έξω από τις τερματικές συσκευές (</a:t>
            </a:r>
            <a:r>
              <a:rPr lang="el-GR" sz="2400">
                <a:latin typeface="Arial" charset="0"/>
              </a:rPr>
              <a:t>π.χ. </a:t>
            </a:r>
            <a:r>
              <a:rPr lang="en-US" sz="2400">
                <a:latin typeface="Arial" charset="0"/>
              </a:rPr>
              <a:t>Fan-coils)</a:t>
            </a:r>
            <a:r>
              <a:rPr lang="en-US" sz="2400">
                <a:latin typeface="Arial" charset="0"/>
                <a:cs typeface="Arial" charset="0"/>
              </a:rPr>
              <a:t> με ανεξάρτητο δίκτυο </a:t>
            </a:r>
            <a:r>
              <a:rPr lang="el-GR" sz="2400">
                <a:latin typeface="Arial" charset="0"/>
              </a:rPr>
              <a:t>αεραγωγών</a:t>
            </a:r>
            <a:r>
              <a:rPr lang="el-GR" sz="2400"/>
              <a:t>)</a:t>
            </a:r>
            <a:r>
              <a:rPr lang="en-US" sz="2400">
                <a:latin typeface="Arial" charset="0"/>
                <a:cs typeface="Arial" charset="0"/>
              </a:rPr>
              <a:t>.</a:t>
            </a:r>
            <a:r>
              <a:rPr lang="el-GR" sz="2400"/>
              <a:t> </a:t>
            </a:r>
          </a:p>
          <a:p>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σάρωση0017"/>
          <p:cNvPicPr>
            <a:picLocks noGrp="1" noChangeAspect="1" noChangeArrowheads="1"/>
          </p:cNvPicPr>
          <p:nvPr>
            <p:ph type="dgm" idx="1"/>
          </p:nvPr>
        </p:nvPicPr>
        <p:blipFill>
          <a:blip r:embed="rId2" cstate="print"/>
          <a:srcRect/>
          <a:stretch>
            <a:fillRect/>
          </a:stretch>
        </p:blipFill>
        <p:spPr>
          <a:xfrm>
            <a:off x="2590800" y="609600"/>
            <a:ext cx="3594100" cy="5867400"/>
          </a:xfrm>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descr="σάρωση0018"/>
          <p:cNvPicPr>
            <a:picLocks noGrp="1" noChangeAspect="1" noChangeArrowheads="1"/>
          </p:cNvPicPr>
          <p:nvPr>
            <p:ph type="dgm" idx="1"/>
          </p:nvPr>
        </p:nvPicPr>
        <p:blipFill>
          <a:blip r:embed="rId2" cstate="print"/>
          <a:srcRect/>
          <a:stretch>
            <a:fillRect/>
          </a:stretch>
        </p:blipFill>
        <p:spPr>
          <a:xfrm>
            <a:off x="1905000" y="685800"/>
            <a:ext cx="5094288" cy="5410200"/>
          </a:xfrm>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p:nvPr>
        </p:nvPicPr>
        <p:blipFill>
          <a:blip r:embed="rId2" cstate="print"/>
          <a:srcRect/>
          <a:stretch>
            <a:fillRect/>
          </a:stretch>
        </p:blipFill>
        <p:spPr>
          <a:xfrm>
            <a:off x="1143000" y="457200"/>
            <a:ext cx="4741863" cy="5791200"/>
          </a:xfrm>
          <a:noFill/>
          <a:ln/>
        </p:spPr>
      </p:pic>
      <p:sp>
        <p:nvSpPr>
          <p:cNvPr id="51203" name="Rectangle 3"/>
          <p:cNvSpPr>
            <a:spLocks noChangeArrowheads="1"/>
          </p:cNvSpPr>
          <p:nvPr/>
        </p:nvSpPr>
        <p:spPr bwMode="auto">
          <a:xfrm>
            <a:off x="2362200" y="6096000"/>
            <a:ext cx="903288" cy="336550"/>
          </a:xfrm>
          <a:prstGeom prst="rect">
            <a:avLst/>
          </a:prstGeom>
          <a:noFill/>
          <a:ln w="9525">
            <a:noFill/>
            <a:miter lim="800000"/>
            <a:headEnd/>
            <a:tailEnd/>
          </a:ln>
          <a:effectLst/>
        </p:spPr>
        <p:txBody>
          <a:bodyPr wrap="none">
            <a:spAutoFit/>
          </a:bodyPr>
          <a:lstStyle/>
          <a:p>
            <a:r>
              <a:rPr lang="el-GR" sz="1600">
                <a:solidFill>
                  <a:srgbClr val="FF0000"/>
                </a:solidFill>
                <a:latin typeface="Arial" charset="0"/>
              </a:rPr>
              <a:t>λέβητας</a:t>
            </a:r>
          </a:p>
        </p:txBody>
      </p:sp>
      <p:sp>
        <p:nvSpPr>
          <p:cNvPr id="51204" name="Rectangle 4"/>
          <p:cNvSpPr>
            <a:spLocks noChangeArrowheads="1"/>
          </p:cNvSpPr>
          <p:nvPr/>
        </p:nvSpPr>
        <p:spPr bwMode="auto">
          <a:xfrm>
            <a:off x="3276600" y="3810000"/>
            <a:ext cx="1006475" cy="336550"/>
          </a:xfrm>
          <a:prstGeom prst="rect">
            <a:avLst/>
          </a:prstGeom>
          <a:noFill/>
          <a:ln w="9525">
            <a:noFill/>
            <a:miter lim="800000"/>
            <a:headEnd/>
            <a:tailEnd/>
          </a:ln>
          <a:effectLst/>
        </p:spPr>
        <p:txBody>
          <a:bodyPr wrap="none">
            <a:spAutoFit/>
          </a:bodyPr>
          <a:lstStyle/>
          <a:p>
            <a:r>
              <a:rPr lang="en-US" sz="1600">
                <a:solidFill>
                  <a:srgbClr val="FF0000"/>
                </a:solidFill>
                <a:latin typeface="Arial" charset="0"/>
              </a:rPr>
              <a:t>Fan-coils</a:t>
            </a:r>
            <a:endParaRPr lang="el-GR" sz="1600">
              <a:solidFill>
                <a:srgbClr val="FF0000"/>
              </a:solidFill>
              <a:latin typeface="Arial" charset="0"/>
            </a:endParaRPr>
          </a:p>
        </p:txBody>
      </p:sp>
      <p:sp>
        <p:nvSpPr>
          <p:cNvPr id="51205" name="Rectangle 5"/>
          <p:cNvSpPr>
            <a:spLocks noChangeArrowheads="1"/>
          </p:cNvSpPr>
          <p:nvPr/>
        </p:nvSpPr>
        <p:spPr bwMode="auto">
          <a:xfrm>
            <a:off x="457200" y="3962400"/>
            <a:ext cx="1617663" cy="336550"/>
          </a:xfrm>
          <a:prstGeom prst="rect">
            <a:avLst/>
          </a:prstGeom>
          <a:noFill/>
          <a:ln w="9525">
            <a:noFill/>
            <a:miter lim="800000"/>
            <a:headEnd/>
            <a:tailEnd/>
          </a:ln>
          <a:effectLst/>
        </p:spPr>
        <p:txBody>
          <a:bodyPr wrap="none">
            <a:spAutoFit/>
          </a:bodyPr>
          <a:lstStyle/>
          <a:p>
            <a:r>
              <a:rPr lang="el-GR" sz="1600">
                <a:solidFill>
                  <a:schemeClr val="accent2"/>
                </a:solidFill>
                <a:latin typeface="Arial" charset="0"/>
              </a:rPr>
              <a:t>ψυκτική μονάδα</a:t>
            </a:r>
          </a:p>
        </p:txBody>
      </p:sp>
      <p:sp>
        <p:nvSpPr>
          <p:cNvPr id="51206" name="Rectangle 6"/>
          <p:cNvSpPr>
            <a:spLocks noChangeArrowheads="1"/>
          </p:cNvSpPr>
          <p:nvPr/>
        </p:nvSpPr>
        <p:spPr bwMode="auto">
          <a:xfrm>
            <a:off x="3124200" y="533400"/>
            <a:ext cx="3048000" cy="336550"/>
          </a:xfrm>
          <a:prstGeom prst="rect">
            <a:avLst/>
          </a:prstGeom>
          <a:noFill/>
          <a:ln w="9525">
            <a:noFill/>
            <a:miter lim="800000"/>
            <a:headEnd/>
            <a:tailEnd/>
          </a:ln>
          <a:effectLst/>
        </p:spPr>
        <p:txBody>
          <a:bodyPr wrap="none">
            <a:spAutoFit/>
          </a:bodyPr>
          <a:lstStyle/>
          <a:p>
            <a:r>
              <a:rPr lang="el-GR" sz="1600">
                <a:solidFill>
                  <a:srgbClr val="009900"/>
                </a:solidFill>
                <a:latin typeface="Arial" charset="0"/>
              </a:rPr>
              <a:t>ανεμιστήρας εξαερισμού κτιρίου</a:t>
            </a:r>
          </a:p>
        </p:txBody>
      </p:sp>
      <p:sp>
        <p:nvSpPr>
          <p:cNvPr id="51207" name="Rectangle 7"/>
          <p:cNvSpPr>
            <a:spLocks noChangeArrowheads="1"/>
          </p:cNvSpPr>
          <p:nvPr/>
        </p:nvSpPr>
        <p:spPr bwMode="auto">
          <a:xfrm>
            <a:off x="5486400" y="4724400"/>
            <a:ext cx="1835150" cy="336550"/>
          </a:xfrm>
          <a:prstGeom prst="rect">
            <a:avLst/>
          </a:prstGeom>
          <a:noFill/>
          <a:ln w="9525">
            <a:noFill/>
            <a:miter lim="800000"/>
            <a:headEnd/>
            <a:tailEnd/>
          </a:ln>
          <a:effectLst/>
        </p:spPr>
        <p:txBody>
          <a:bodyPr wrap="none">
            <a:spAutoFit/>
          </a:bodyPr>
          <a:lstStyle/>
          <a:p>
            <a:r>
              <a:rPr lang="el-GR" sz="1600">
                <a:solidFill>
                  <a:schemeClr val="accent2"/>
                </a:solidFill>
                <a:latin typeface="Arial" charset="0"/>
              </a:rPr>
              <a:t>λήψη νωπού αέρα</a:t>
            </a:r>
          </a:p>
        </p:txBody>
      </p:sp>
      <p:sp>
        <p:nvSpPr>
          <p:cNvPr id="51208" name="Rectangle 8"/>
          <p:cNvSpPr>
            <a:spLocks noChangeArrowheads="1"/>
          </p:cNvSpPr>
          <p:nvPr/>
        </p:nvSpPr>
        <p:spPr bwMode="auto">
          <a:xfrm>
            <a:off x="4267200" y="6019800"/>
            <a:ext cx="1993900" cy="336550"/>
          </a:xfrm>
          <a:prstGeom prst="rect">
            <a:avLst/>
          </a:prstGeom>
          <a:noFill/>
          <a:ln w="9525">
            <a:noFill/>
            <a:miter lim="800000"/>
            <a:headEnd/>
            <a:tailEnd/>
          </a:ln>
          <a:effectLst/>
        </p:spPr>
        <p:txBody>
          <a:bodyPr wrap="none">
            <a:spAutoFit/>
          </a:bodyPr>
          <a:lstStyle/>
          <a:p>
            <a:r>
              <a:rPr lang="el-GR" sz="1600">
                <a:solidFill>
                  <a:srgbClr val="009900"/>
                </a:solidFill>
                <a:latin typeface="Arial" charset="0"/>
              </a:rPr>
              <a:t>κλιματιστική μονάδα</a:t>
            </a:r>
          </a:p>
        </p:txBody>
      </p:sp>
      <p:sp>
        <p:nvSpPr>
          <p:cNvPr id="51209" name="Rectangle 9"/>
          <p:cNvSpPr>
            <a:spLocks noChangeArrowheads="1"/>
          </p:cNvSpPr>
          <p:nvPr/>
        </p:nvSpPr>
        <p:spPr bwMode="auto">
          <a:xfrm>
            <a:off x="5486400" y="2514600"/>
            <a:ext cx="1144588" cy="336550"/>
          </a:xfrm>
          <a:prstGeom prst="rect">
            <a:avLst/>
          </a:prstGeom>
          <a:noFill/>
          <a:ln w="9525">
            <a:noFill/>
            <a:miter lim="800000"/>
            <a:headEnd/>
            <a:tailEnd/>
          </a:ln>
          <a:effectLst/>
        </p:spPr>
        <p:txBody>
          <a:bodyPr wrap="none">
            <a:spAutoFit/>
          </a:bodyPr>
          <a:lstStyle/>
          <a:p>
            <a:r>
              <a:rPr lang="el-GR" sz="1600">
                <a:solidFill>
                  <a:schemeClr val="accent2"/>
                </a:solidFill>
                <a:latin typeface="Arial" charset="0"/>
              </a:rPr>
              <a:t>αεραγωγοί</a:t>
            </a:r>
          </a:p>
        </p:txBody>
      </p:sp>
      <p:sp>
        <p:nvSpPr>
          <p:cNvPr id="51210" name="Line 10"/>
          <p:cNvSpPr>
            <a:spLocks noChangeShapeType="1"/>
          </p:cNvSpPr>
          <p:nvPr/>
        </p:nvSpPr>
        <p:spPr bwMode="auto">
          <a:xfrm>
            <a:off x="5105400" y="2667000"/>
            <a:ext cx="381000" cy="0"/>
          </a:xfrm>
          <a:prstGeom prst="line">
            <a:avLst/>
          </a:prstGeom>
          <a:noFill/>
          <a:ln w="9525">
            <a:solidFill>
              <a:schemeClr val="tx1"/>
            </a:solidFill>
            <a:round/>
            <a:headEnd/>
            <a:tailEnd type="triangle" w="med" len="med"/>
          </a:ln>
          <a:effectLst/>
        </p:spPr>
        <p:txBody>
          <a:bodyPr/>
          <a:lstStyle/>
          <a:p>
            <a:endParaRPr lang="el-GR"/>
          </a:p>
        </p:txBody>
      </p:sp>
      <p:sp>
        <p:nvSpPr>
          <p:cNvPr id="51211" name="Rectangle 11"/>
          <p:cNvSpPr>
            <a:spLocks noChangeArrowheads="1"/>
          </p:cNvSpPr>
          <p:nvPr/>
        </p:nvSpPr>
        <p:spPr bwMode="auto">
          <a:xfrm>
            <a:off x="2743200" y="2438400"/>
            <a:ext cx="1890713" cy="336550"/>
          </a:xfrm>
          <a:prstGeom prst="rect">
            <a:avLst/>
          </a:prstGeom>
          <a:noFill/>
          <a:ln w="9525">
            <a:noFill/>
            <a:miter lim="800000"/>
            <a:headEnd/>
            <a:tailEnd/>
          </a:ln>
          <a:effectLst/>
        </p:spPr>
        <p:txBody>
          <a:bodyPr wrap="none">
            <a:spAutoFit/>
          </a:bodyPr>
          <a:lstStyle/>
          <a:p>
            <a:r>
              <a:rPr lang="el-GR" sz="1600">
                <a:solidFill>
                  <a:schemeClr val="accent2"/>
                </a:solidFill>
                <a:latin typeface="Arial" charset="0"/>
              </a:rPr>
              <a:t>σωληνώσεις νερού</a:t>
            </a:r>
          </a:p>
        </p:txBody>
      </p:sp>
      <p:sp>
        <p:nvSpPr>
          <p:cNvPr id="51212" name="Line 12"/>
          <p:cNvSpPr>
            <a:spLocks noChangeShapeType="1"/>
          </p:cNvSpPr>
          <p:nvPr/>
        </p:nvSpPr>
        <p:spPr bwMode="auto">
          <a:xfrm flipV="1">
            <a:off x="2743200" y="2743200"/>
            <a:ext cx="152400" cy="76200"/>
          </a:xfrm>
          <a:prstGeom prst="line">
            <a:avLst/>
          </a:prstGeom>
          <a:noFill/>
          <a:ln w="9525">
            <a:solidFill>
              <a:schemeClr val="tx1"/>
            </a:solidFill>
            <a:round/>
            <a:headEnd/>
            <a:tailEnd type="triangle" w="med" len="med"/>
          </a:ln>
          <a:effectLst/>
        </p:spPr>
        <p:txBody>
          <a:bodyPr/>
          <a:lstStyle/>
          <a:p>
            <a:endParaRPr lang="el-GR"/>
          </a:p>
        </p:txBody>
      </p:sp>
      <p:sp>
        <p:nvSpPr>
          <p:cNvPr id="51213" name="Rectangle 13"/>
          <p:cNvSpPr>
            <a:spLocks noChangeArrowheads="1"/>
          </p:cNvSpPr>
          <p:nvPr/>
        </p:nvSpPr>
        <p:spPr bwMode="auto">
          <a:xfrm>
            <a:off x="609600" y="1905000"/>
            <a:ext cx="1144588" cy="336550"/>
          </a:xfrm>
          <a:prstGeom prst="rect">
            <a:avLst/>
          </a:prstGeom>
          <a:noFill/>
          <a:ln w="9525">
            <a:noFill/>
            <a:miter lim="800000"/>
            <a:headEnd/>
            <a:tailEnd/>
          </a:ln>
          <a:effectLst/>
        </p:spPr>
        <p:txBody>
          <a:bodyPr wrap="none">
            <a:spAutoFit/>
          </a:bodyPr>
          <a:lstStyle/>
          <a:p>
            <a:r>
              <a:rPr lang="el-GR" sz="1600">
                <a:solidFill>
                  <a:schemeClr val="accent2"/>
                </a:solidFill>
                <a:latin typeface="Arial" charset="0"/>
              </a:rPr>
              <a:t>αεραγωγοί</a:t>
            </a:r>
          </a:p>
        </p:txBody>
      </p:sp>
      <p:sp>
        <p:nvSpPr>
          <p:cNvPr id="51214" name="Line 14"/>
          <p:cNvSpPr>
            <a:spLocks noChangeShapeType="1"/>
          </p:cNvSpPr>
          <p:nvPr/>
        </p:nvSpPr>
        <p:spPr bwMode="auto">
          <a:xfrm flipH="1">
            <a:off x="1752600" y="2057400"/>
            <a:ext cx="228600" cy="0"/>
          </a:xfrm>
          <a:prstGeom prst="line">
            <a:avLst/>
          </a:prstGeom>
          <a:noFill/>
          <a:ln w="9525">
            <a:solidFill>
              <a:schemeClr val="tx1"/>
            </a:solidFill>
            <a:round/>
            <a:headEnd/>
            <a:tailEnd type="triangle" w="med" len="med"/>
          </a:ln>
          <a:effectLst/>
        </p:spPr>
        <p:txBody>
          <a:bodyPr/>
          <a:lstStyle/>
          <a:p>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81000"/>
            <a:ext cx="7772400" cy="914400"/>
          </a:xfrm>
        </p:spPr>
        <p:txBody>
          <a:bodyPr/>
          <a:lstStyle/>
          <a:p>
            <a:r>
              <a:rPr lang="el-GR" sz="3200">
                <a:solidFill>
                  <a:srgbClr val="FF0000"/>
                </a:solidFill>
                <a:latin typeface="Arial" charset="0"/>
                <a:cs typeface="Arial" charset="0"/>
              </a:rPr>
              <a:t>Συστήματα κλιματισμού </a:t>
            </a:r>
            <a:r>
              <a:rPr lang="el-GR" sz="3200">
                <a:solidFill>
                  <a:srgbClr val="FF0000"/>
                </a:solidFill>
                <a:latin typeface="Arial" charset="0"/>
              </a:rPr>
              <a:t>απευθείας εκτόνωσης</a:t>
            </a:r>
          </a:p>
        </p:txBody>
      </p:sp>
      <p:sp>
        <p:nvSpPr>
          <p:cNvPr id="52227" name="Rectangle 3"/>
          <p:cNvSpPr>
            <a:spLocks noGrp="1" noChangeArrowheads="1"/>
          </p:cNvSpPr>
          <p:nvPr>
            <p:ph type="body" idx="1"/>
          </p:nvPr>
        </p:nvSpPr>
        <p:spPr>
          <a:xfrm>
            <a:off x="685800" y="1524000"/>
            <a:ext cx="8001000" cy="4572000"/>
          </a:xfrm>
        </p:spPr>
        <p:txBody>
          <a:bodyPr/>
          <a:lstStyle/>
          <a:p>
            <a:pPr algn="just">
              <a:lnSpc>
                <a:spcPct val="90000"/>
              </a:lnSpc>
              <a:buFontTx/>
              <a:buNone/>
            </a:pPr>
            <a:r>
              <a:rPr lang="el-GR" sz="2400">
                <a:latin typeface="Arial" charset="0"/>
              </a:rPr>
              <a:t>	</a:t>
            </a:r>
            <a:r>
              <a:rPr lang="el-GR" sz="2400">
                <a:latin typeface="Arial" charset="0"/>
                <a:cs typeface="Arial" charset="0"/>
              </a:rPr>
              <a:t>Τα συστήματα αυτά χρησιμοποιούν </a:t>
            </a:r>
            <a:r>
              <a:rPr lang="el-GR" sz="2400">
                <a:solidFill>
                  <a:srgbClr val="009900"/>
                </a:solidFill>
                <a:latin typeface="Arial" charset="0"/>
                <a:cs typeface="Arial" charset="0"/>
              </a:rPr>
              <a:t>ψυκτικό μέσο</a:t>
            </a:r>
            <a:r>
              <a:rPr lang="el-GR" sz="2400">
                <a:latin typeface="Arial" charset="0"/>
                <a:cs typeface="Arial" charset="0"/>
              </a:rPr>
              <a:t> για τη ψύξη</a:t>
            </a:r>
            <a:r>
              <a:rPr lang="el-GR" sz="2400">
                <a:latin typeface="Arial" charset="0"/>
              </a:rPr>
              <a:t> ή τη θέρμανση </a:t>
            </a:r>
            <a:r>
              <a:rPr lang="el-GR" sz="2400">
                <a:latin typeface="Arial" charset="0"/>
                <a:cs typeface="Arial" charset="0"/>
              </a:rPr>
              <a:t>του αέρα των κλιματιζόμενων χώρων. </a:t>
            </a:r>
            <a:endParaRPr lang="en-US" sz="2400">
              <a:latin typeface="Arial" charset="0"/>
              <a:cs typeface="Arial" charset="0"/>
            </a:endParaRPr>
          </a:p>
          <a:p>
            <a:pPr algn="just">
              <a:lnSpc>
                <a:spcPct val="90000"/>
              </a:lnSpc>
              <a:buFontTx/>
              <a:buNone/>
            </a:pPr>
            <a:r>
              <a:rPr lang="en-US" sz="2400">
                <a:latin typeface="Arial" charset="0"/>
                <a:cs typeface="Arial" charset="0"/>
              </a:rPr>
              <a:t>	</a:t>
            </a:r>
            <a:endParaRPr lang="el-GR" sz="2400">
              <a:latin typeface="Arial" charset="0"/>
            </a:endParaRPr>
          </a:p>
          <a:p>
            <a:pPr algn="just">
              <a:lnSpc>
                <a:spcPct val="90000"/>
              </a:lnSpc>
              <a:buFontTx/>
              <a:buNone/>
            </a:pPr>
            <a:r>
              <a:rPr lang="el-GR" sz="2400">
                <a:latin typeface="Arial" charset="0"/>
              </a:rPr>
              <a:t>	</a:t>
            </a:r>
            <a:r>
              <a:rPr lang="el-GR" sz="2400">
                <a:latin typeface="Arial" charset="0"/>
                <a:cs typeface="Arial" charset="0"/>
              </a:rPr>
              <a:t>Είναι </a:t>
            </a:r>
            <a:r>
              <a:rPr lang="el-GR" sz="2400">
                <a:solidFill>
                  <a:srgbClr val="FF0000"/>
                </a:solidFill>
                <a:latin typeface="Arial" charset="0"/>
                <a:cs typeface="Arial" charset="0"/>
              </a:rPr>
              <a:t>αυτόνομες κλιματιστικές μονάδες</a:t>
            </a:r>
            <a:r>
              <a:rPr lang="el-GR" sz="2400">
                <a:latin typeface="Arial" charset="0"/>
                <a:cs typeface="Arial" charset="0"/>
              </a:rPr>
              <a:t>, οι οποίες </a:t>
            </a:r>
            <a:r>
              <a:rPr lang="el-GR" sz="2400">
                <a:latin typeface="Arial" charset="0"/>
              </a:rPr>
              <a:t>στις οποίες δεν υπάρχει κύκλωμα νερού και ο αέρας </a:t>
            </a:r>
            <a:r>
              <a:rPr lang="el-GR" sz="2400">
                <a:latin typeface="Arial" charset="0"/>
                <a:cs typeface="Arial" charset="0"/>
              </a:rPr>
              <a:t>ψύχ</a:t>
            </a:r>
            <a:r>
              <a:rPr lang="el-GR" sz="2400">
                <a:latin typeface="Arial" charset="0"/>
              </a:rPr>
              <a:t>εται ή θερμαίνεται</a:t>
            </a:r>
            <a:r>
              <a:rPr lang="el-GR" sz="2400">
                <a:latin typeface="Arial" charset="0"/>
                <a:cs typeface="Arial" charset="0"/>
              </a:rPr>
              <a:t> απευθείας </a:t>
            </a:r>
            <a:r>
              <a:rPr lang="el-GR" sz="2400">
                <a:latin typeface="Arial" charset="0"/>
              </a:rPr>
              <a:t>σε εναλλάκτες θερμότητας αέρα-</a:t>
            </a:r>
            <a:r>
              <a:rPr lang="el-GR" sz="2400">
                <a:latin typeface="Arial" charset="0"/>
                <a:cs typeface="Arial" charset="0"/>
              </a:rPr>
              <a:t>ψυκτικού μέσου</a:t>
            </a:r>
            <a:r>
              <a:rPr lang="el-GR" sz="2400">
                <a:latin typeface="Arial" charset="0"/>
              </a:rPr>
              <a:t> (η εξάτμιση ψυκτικού μέσου προκαλεί ψύξη και η συμπύκνωση θέρμανση). </a:t>
            </a:r>
            <a:endParaRPr lang="en-US" sz="2400">
              <a:latin typeface="Arial" charset="0"/>
            </a:endParaRPr>
          </a:p>
          <a:p>
            <a:pPr algn="just">
              <a:lnSpc>
                <a:spcPct val="90000"/>
              </a:lnSpc>
              <a:buFontTx/>
              <a:buNone/>
            </a:pPr>
            <a:r>
              <a:rPr lang="en-US" sz="2400">
                <a:latin typeface="Arial" charset="0"/>
              </a:rPr>
              <a:t>	</a:t>
            </a:r>
            <a:endParaRPr lang="el-GR" sz="2400">
              <a:latin typeface="Arial" charset="0"/>
            </a:endParaRPr>
          </a:p>
          <a:p>
            <a:pPr algn="just">
              <a:lnSpc>
                <a:spcPct val="90000"/>
              </a:lnSpc>
              <a:buFontTx/>
              <a:buNone/>
            </a:pPr>
            <a:r>
              <a:rPr lang="el-GR" sz="2400">
                <a:latin typeface="Arial" charset="0"/>
              </a:rPr>
              <a:t>	Δ</a:t>
            </a:r>
            <a:r>
              <a:rPr lang="el-GR" sz="2400">
                <a:latin typeface="Arial" charset="0"/>
                <a:cs typeface="Arial" charset="0"/>
              </a:rPr>
              <a:t>ιακρίνονται σε μονάδες του ενός τεμαχίου (</a:t>
            </a:r>
            <a:r>
              <a:rPr lang="en-US" sz="2400">
                <a:latin typeface="Arial" charset="0"/>
                <a:cs typeface="Arial" charset="0"/>
              </a:rPr>
              <a:t>self contained</a:t>
            </a:r>
            <a:r>
              <a:rPr lang="el-GR" sz="2400">
                <a:latin typeface="Arial" charset="0"/>
                <a:cs typeface="Arial" charset="0"/>
              </a:rPr>
              <a:t>) και σε διμερείς μονάδες (</a:t>
            </a:r>
            <a:r>
              <a:rPr lang="en-US" sz="2400">
                <a:latin typeface="Arial" charset="0"/>
                <a:cs typeface="Arial" charset="0"/>
              </a:rPr>
              <a:t>split units</a:t>
            </a:r>
            <a:r>
              <a:rPr lang="el-GR" sz="2400">
                <a:latin typeface="Arial" charset="0"/>
                <a:cs typeface="Arial" charset="0"/>
              </a:rPr>
              <a:t>).</a:t>
            </a:r>
            <a:endParaRPr lang="en-US" sz="2400">
              <a:cs typeface="Times New Roman" pitchFamily="18" charset="0"/>
            </a:endParaRPr>
          </a:p>
          <a:p>
            <a:pPr>
              <a:lnSpc>
                <a:spcPct val="90000"/>
              </a:lnSpc>
            </a:pPr>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PLIT-2INT"/>
          <p:cNvPicPr>
            <a:picLocks noChangeAspect="1" noChangeArrowheads="1"/>
          </p:cNvPicPr>
          <p:nvPr/>
        </p:nvPicPr>
        <p:blipFill>
          <a:blip r:embed="rId2" cstate="print"/>
          <a:srcRect/>
          <a:stretch>
            <a:fillRect/>
          </a:stretch>
        </p:blipFill>
        <p:spPr bwMode="auto">
          <a:xfrm>
            <a:off x="685800" y="762000"/>
            <a:ext cx="8229600" cy="3063875"/>
          </a:xfrm>
          <a:prstGeom prst="rect">
            <a:avLst/>
          </a:prstGeom>
          <a:noFill/>
        </p:spPr>
      </p:pic>
      <p:sp>
        <p:nvSpPr>
          <p:cNvPr id="53251" name="Rectangle 3"/>
          <p:cNvSpPr>
            <a:spLocks noChangeArrowheads="1"/>
          </p:cNvSpPr>
          <p:nvPr/>
        </p:nvSpPr>
        <p:spPr bwMode="auto">
          <a:xfrm>
            <a:off x="990600" y="4343400"/>
            <a:ext cx="6934200" cy="1158875"/>
          </a:xfrm>
          <a:prstGeom prst="rect">
            <a:avLst/>
          </a:prstGeom>
          <a:noFill/>
          <a:ln w="9525">
            <a:noFill/>
            <a:miter lim="800000"/>
            <a:headEnd/>
            <a:tailEnd/>
          </a:ln>
          <a:effectLst/>
        </p:spPr>
        <p:txBody>
          <a:bodyPr>
            <a:spAutoFit/>
          </a:bodyPr>
          <a:lstStyle/>
          <a:p>
            <a:pPr>
              <a:spcBef>
                <a:spcPct val="50000"/>
              </a:spcBef>
            </a:pPr>
            <a:r>
              <a:rPr lang="el-GR" sz="2000">
                <a:solidFill>
                  <a:srgbClr val="FF0000"/>
                </a:solidFill>
                <a:latin typeface="Arial" charset="0"/>
              </a:rPr>
              <a:t>Διμερής</a:t>
            </a:r>
            <a:r>
              <a:rPr lang="el-GR" sz="2000">
                <a:latin typeface="Arial" charset="0"/>
              </a:rPr>
              <a:t> κλιματιστική μονάδα με μία εξωτερική και δύο εσωτερικές μονάδες. Λειτουργία σε ψύξη ή σε θέρμανση. </a:t>
            </a:r>
          </a:p>
          <a:p>
            <a:pPr>
              <a:spcBef>
                <a:spcPct val="50000"/>
              </a:spcBef>
            </a:pPr>
            <a:r>
              <a:rPr lang="el-GR" sz="2000">
                <a:latin typeface="Arial" charset="0"/>
              </a:rPr>
              <a:t>Χωρίς δυνατότητα λήψης νωπού αέρα.</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PLIT-3"/>
          <p:cNvPicPr>
            <a:picLocks noChangeAspect="1" noChangeArrowheads="1"/>
          </p:cNvPicPr>
          <p:nvPr/>
        </p:nvPicPr>
        <p:blipFill>
          <a:blip r:embed="rId2" cstate="print"/>
          <a:srcRect/>
          <a:stretch>
            <a:fillRect/>
          </a:stretch>
        </p:blipFill>
        <p:spPr bwMode="auto">
          <a:xfrm>
            <a:off x="3962400" y="838200"/>
            <a:ext cx="4495800" cy="3878263"/>
          </a:xfrm>
          <a:prstGeom prst="rect">
            <a:avLst/>
          </a:prstGeom>
          <a:noFill/>
        </p:spPr>
      </p:pic>
      <p:sp>
        <p:nvSpPr>
          <p:cNvPr id="54275" name="Rectangle 3"/>
          <p:cNvSpPr>
            <a:spLocks noChangeArrowheads="1"/>
          </p:cNvSpPr>
          <p:nvPr/>
        </p:nvSpPr>
        <p:spPr bwMode="auto">
          <a:xfrm>
            <a:off x="990600" y="5181600"/>
            <a:ext cx="7391400" cy="1158875"/>
          </a:xfrm>
          <a:prstGeom prst="rect">
            <a:avLst/>
          </a:prstGeom>
          <a:noFill/>
          <a:ln w="9525">
            <a:noFill/>
            <a:miter lim="800000"/>
            <a:headEnd/>
            <a:tailEnd/>
          </a:ln>
          <a:effectLst/>
        </p:spPr>
        <p:txBody>
          <a:bodyPr>
            <a:spAutoFit/>
          </a:bodyPr>
          <a:lstStyle/>
          <a:p>
            <a:pPr>
              <a:spcBef>
                <a:spcPct val="50000"/>
              </a:spcBef>
            </a:pPr>
            <a:r>
              <a:rPr lang="el-GR" sz="2000">
                <a:solidFill>
                  <a:srgbClr val="FF0000"/>
                </a:solidFill>
                <a:latin typeface="Arial" charset="0"/>
              </a:rPr>
              <a:t>Διμερής</a:t>
            </a:r>
            <a:r>
              <a:rPr lang="el-GR" sz="2000">
                <a:latin typeface="Arial" charset="0"/>
              </a:rPr>
              <a:t> κλιματιστική μονάδα με δυνατότητα σύνδεσης με δίκτυο αεραγωγών (χωρίς λήψη νωπού αέρα).</a:t>
            </a:r>
          </a:p>
          <a:p>
            <a:pPr>
              <a:spcBef>
                <a:spcPct val="50000"/>
              </a:spcBef>
            </a:pPr>
            <a:r>
              <a:rPr lang="el-GR" sz="2000">
                <a:latin typeface="Arial" charset="0"/>
              </a:rPr>
              <a:t>Δυνατότητα τοποθέτησης στο έδαφος ή στον τοίχο.</a:t>
            </a:r>
          </a:p>
        </p:txBody>
      </p:sp>
      <p:pic>
        <p:nvPicPr>
          <p:cNvPr id="54276" name="Picture 4" descr="SPLIT-2"/>
          <p:cNvPicPr>
            <a:picLocks noChangeAspect="1" noChangeArrowheads="1"/>
          </p:cNvPicPr>
          <p:nvPr/>
        </p:nvPicPr>
        <p:blipFill>
          <a:blip r:embed="rId3" cstate="print"/>
          <a:srcRect/>
          <a:stretch>
            <a:fillRect/>
          </a:stretch>
        </p:blipFill>
        <p:spPr bwMode="auto">
          <a:xfrm>
            <a:off x="914400" y="1143000"/>
            <a:ext cx="2230438" cy="3382963"/>
          </a:xfrm>
          <a:prstGeom prst="rect">
            <a:avLst/>
          </a:prstGeom>
          <a:noFill/>
        </p:spPr>
      </p:pic>
      <p:sp>
        <p:nvSpPr>
          <p:cNvPr id="54277" name="Rectangle 5"/>
          <p:cNvSpPr>
            <a:spLocks noChangeArrowheads="1"/>
          </p:cNvSpPr>
          <p:nvPr/>
        </p:nvSpPr>
        <p:spPr bwMode="auto">
          <a:xfrm>
            <a:off x="838200" y="533400"/>
            <a:ext cx="3557588" cy="366713"/>
          </a:xfrm>
          <a:prstGeom prst="rect">
            <a:avLst/>
          </a:prstGeom>
          <a:noFill/>
          <a:ln w="9525">
            <a:noFill/>
            <a:miter lim="800000"/>
            <a:headEnd/>
            <a:tailEnd/>
          </a:ln>
          <a:effectLst/>
        </p:spPr>
        <p:txBody>
          <a:bodyPr wrap="none">
            <a:spAutoFit/>
          </a:bodyPr>
          <a:lstStyle/>
          <a:p>
            <a:r>
              <a:rPr lang="el-GR" sz="1800">
                <a:solidFill>
                  <a:srgbClr val="FF0000"/>
                </a:solidFill>
                <a:latin typeface="Arial" charset="0"/>
              </a:rPr>
              <a:t>εσωτερική μονάδα με ανεμιστήρα</a:t>
            </a:r>
          </a:p>
        </p:txBody>
      </p:sp>
      <p:sp>
        <p:nvSpPr>
          <p:cNvPr id="54278" name="Rectangle 6"/>
          <p:cNvSpPr>
            <a:spLocks noChangeArrowheads="1"/>
          </p:cNvSpPr>
          <p:nvPr/>
        </p:nvSpPr>
        <p:spPr bwMode="auto">
          <a:xfrm>
            <a:off x="1295400" y="4648200"/>
            <a:ext cx="2006600" cy="366713"/>
          </a:xfrm>
          <a:prstGeom prst="rect">
            <a:avLst/>
          </a:prstGeom>
          <a:noFill/>
          <a:ln w="9525">
            <a:noFill/>
            <a:miter lim="800000"/>
            <a:headEnd/>
            <a:tailEnd/>
          </a:ln>
          <a:effectLst/>
        </p:spPr>
        <p:txBody>
          <a:bodyPr wrap="none">
            <a:spAutoFit/>
          </a:bodyPr>
          <a:lstStyle/>
          <a:p>
            <a:r>
              <a:rPr lang="el-GR" sz="1800">
                <a:solidFill>
                  <a:srgbClr val="FF0000"/>
                </a:solidFill>
                <a:latin typeface="Arial" charset="0"/>
              </a:rPr>
              <a:t>εξωτερική μονάδα</a:t>
            </a:r>
          </a:p>
        </p:txBody>
      </p:sp>
      <p:sp>
        <p:nvSpPr>
          <p:cNvPr id="54279" name="Line 7"/>
          <p:cNvSpPr>
            <a:spLocks noChangeShapeType="1"/>
          </p:cNvSpPr>
          <p:nvPr/>
        </p:nvSpPr>
        <p:spPr bwMode="auto">
          <a:xfrm flipV="1">
            <a:off x="3124200" y="3733800"/>
            <a:ext cx="1219200" cy="228600"/>
          </a:xfrm>
          <a:prstGeom prst="line">
            <a:avLst/>
          </a:prstGeom>
          <a:noFill/>
          <a:ln w="9525">
            <a:solidFill>
              <a:schemeClr val="tx1"/>
            </a:solidFill>
            <a:round/>
            <a:headEnd/>
            <a:tailEnd type="triangle" w="med" len="med"/>
          </a:ln>
          <a:effectLst/>
        </p:spPr>
        <p:txBody>
          <a:bodyPr/>
          <a:lstStyle/>
          <a:p>
            <a:endParaRPr lang="el-GR"/>
          </a:p>
        </p:txBody>
      </p:sp>
      <p:sp>
        <p:nvSpPr>
          <p:cNvPr id="54280" name="Line 8"/>
          <p:cNvSpPr>
            <a:spLocks noChangeShapeType="1"/>
          </p:cNvSpPr>
          <p:nvPr/>
        </p:nvSpPr>
        <p:spPr bwMode="auto">
          <a:xfrm flipV="1">
            <a:off x="3124200" y="1981200"/>
            <a:ext cx="1295400" cy="1676400"/>
          </a:xfrm>
          <a:prstGeom prst="line">
            <a:avLst/>
          </a:prstGeom>
          <a:noFill/>
          <a:ln w="9525">
            <a:solidFill>
              <a:schemeClr val="tx1"/>
            </a:solidFill>
            <a:round/>
            <a:headEnd/>
            <a:tailEnd type="triangle" w="med" len="med"/>
          </a:ln>
          <a:effectLst/>
        </p:spPr>
        <p:txBody>
          <a:bodyPr/>
          <a:lstStyle/>
          <a:p>
            <a:endParaRPr lang="el-GR"/>
          </a:p>
        </p:txBody>
      </p:sp>
      <p:sp>
        <p:nvSpPr>
          <p:cNvPr id="54281" name="Line 9"/>
          <p:cNvSpPr>
            <a:spLocks noChangeShapeType="1"/>
          </p:cNvSpPr>
          <p:nvPr/>
        </p:nvSpPr>
        <p:spPr bwMode="auto">
          <a:xfrm flipV="1">
            <a:off x="2895600" y="1524000"/>
            <a:ext cx="1981200" cy="457200"/>
          </a:xfrm>
          <a:prstGeom prst="line">
            <a:avLst/>
          </a:prstGeom>
          <a:noFill/>
          <a:ln w="9525">
            <a:solidFill>
              <a:schemeClr val="tx1"/>
            </a:solidFill>
            <a:round/>
            <a:headEnd/>
            <a:tailEnd type="triangle" w="med" len="med"/>
          </a:ln>
          <a:effectLst/>
        </p:spPr>
        <p:txBody>
          <a:bodyPr/>
          <a:lstStyle/>
          <a:p>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NTOYLAPA-1"/>
          <p:cNvPicPr>
            <a:picLocks noChangeAspect="1" noChangeArrowheads="1"/>
          </p:cNvPicPr>
          <p:nvPr/>
        </p:nvPicPr>
        <p:blipFill>
          <a:blip r:embed="rId2" cstate="print"/>
          <a:srcRect/>
          <a:stretch>
            <a:fillRect/>
          </a:stretch>
        </p:blipFill>
        <p:spPr bwMode="auto">
          <a:xfrm>
            <a:off x="990600" y="838200"/>
            <a:ext cx="1808163" cy="3124200"/>
          </a:xfrm>
          <a:prstGeom prst="rect">
            <a:avLst/>
          </a:prstGeom>
          <a:noFill/>
        </p:spPr>
      </p:pic>
      <p:pic>
        <p:nvPicPr>
          <p:cNvPr id="55299" name="Picture 3" descr="NTOULAPA-3"/>
          <p:cNvPicPr>
            <a:picLocks noChangeAspect="1" noChangeArrowheads="1"/>
          </p:cNvPicPr>
          <p:nvPr/>
        </p:nvPicPr>
        <p:blipFill>
          <a:blip r:embed="rId3" cstate="print"/>
          <a:srcRect/>
          <a:stretch>
            <a:fillRect/>
          </a:stretch>
        </p:blipFill>
        <p:spPr bwMode="auto">
          <a:xfrm>
            <a:off x="3429000" y="990600"/>
            <a:ext cx="5181600" cy="2984500"/>
          </a:xfrm>
          <a:prstGeom prst="rect">
            <a:avLst/>
          </a:prstGeom>
          <a:noFill/>
        </p:spPr>
      </p:pic>
      <p:sp>
        <p:nvSpPr>
          <p:cNvPr id="55300" name="Rectangle 4"/>
          <p:cNvSpPr>
            <a:spLocks noChangeArrowheads="1"/>
          </p:cNvSpPr>
          <p:nvPr/>
        </p:nvSpPr>
        <p:spPr bwMode="auto">
          <a:xfrm>
            <a:off x="533400" y="4953000"/>
            <a:ext cx="8229600" cy="1158875"/>
          </a:xfrm>
          <a:prstGeom prst="rect">
            <a:avLst/>
          </a:prstGeom>
          <a:noFill/>
          <a:ln w="9525">
            <a:noFill/>
            <a:miter lim="800000"/>
            <a:headEnd/>
            <a:tailEnd/>
          </a:ln>
          <a:effectLst/>
        </p:spPr>
        <p:txBody>
          <a:bodyPr>
            <a:spAutoFit/>
          </a:bodyPr>
          <a:lstStyle/>
          <a:p>
            <a:pPr>
              <a:spcBef>
                <a:spcPct val="50000"/>
              </a:spcBef>
            </a:pPr>
            <a:r>
              <a:rPr lang="el-GR" sz="2000">
                <a:solidFill>
                  <a:srgbClr val="FF0000"/>
                </a:solidFill>
                <a:latin typeface="Arial" charset="0"/>
              </a:rPr>
              <a:t>Αυτόνομη</a:t>
            </a:r>
            <a:r>
              <a:rPr lang="el-GR" sz="2000">
                <a:latin typeface="Arial" charset="0"/>
              </a:rPr>
              <a:t> κλιματιστική μονάδα </a:t>
            </a:r>
            <a:r>
              <a:rPr lang="en-US" sz="2000">
                <a:latin typeface="Arial" charset="0"/>
              </a:rPr>
              <a:t>(DX) </a:t>
            </a:r>
            <a:r>
              <a:rPr lang="el-GR" sz="2000">
                <a:latin typeface="Arial" charset="0"/>
              </a:rPr>
              <a:t> με δυνατότητα προσαγωγής αέρα, επιστροφής αέρα και λήψης νωπού αέρα</a:t>
            </a:r>
            <a:endParaRPr lang="en-US" sz="2000">
              <a:latin typeface="Arial" charset="0"/>
            </a:endParaRPr>
          </a:p>
          <a:p>
            <a:pPr>
              <a:spcBef>
                <a:spcPct val="50000"/>
              </a:spcBef>
            </a:pPr>
            <a:r>
              <a:rPr lang="el-GR" sz="2000">
                <a:latin typeface="Arial" charset="0"/>
              </a:rPr>
              <a:t>Τοποθέτηση εξωτερικά.</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33400" y="533400"/>
            <a:ext cx="7772400" cy="1917700"/>
          </a:xfrm>
          <a:prstGeom prst="rect">
            <a:avLst/>
          </a:prstGeom>
          <a:noFill/>
          <a:ln w="9525">
            <a:noFill/>
            <a:miter lim="800000"/>
            <a:headEnd/>
            <a:tailEnd/>
          </a:ln>
          <a:effectLst/>
        </p:spPr>
        <p:txBody>
          <a:bodyPr>
            <a:spAutoFit/>
          </a:bodyPr>
          <a:lstStyle/>
          <a:p>
            <a:pPr algn="just">
              <a:spcBef>
                <a:spcPct val="20000"/>
              </a:spcBef>
            </a:pPr>
            <a:r>
              <a:rPr lang="el-GR">
                <a:latin typeface="Arial" charset="0"/>
                <a:cs typeface="Arial" charset="0"/>
              </a:rPr>
              <a:t>Εκτός από τις </a:t>
            </a:r>
            <a:r>
              <a:rPr lang="el-GR">
                <a:solidFill>
                  <a:srgbClr val="FF0000"/>
                </a:solidFill>
                <a:latin typeface="Arial" charset="0"/>
                <a:cs typeface="Arial" charset="0"/>
              </a:rPr>
              <a:t>αυτόνομες</a:t>
            </a:r>
            <a:r>
              <a:rPr lang="el-GR">
                <a:latin typeface="Arial" charset="0"/>
                <a:cs typeface="Arial" charset="0"/>
              </a:rPr>
              <a:t> και τις </a:t>
            </a:r>
            <a:r>
              <a:rPr lang="el-GR">
                <a:solidFill>
                  <a:schemeClr val="accent2"/>
                </a:solidFill>
                <a:latin typeface="Arial" charset="0"/>
                <a:cs typeface="Arial" charset="0"/>
              </a:rPr>
              <a:t>διμερείς μονάδες</a:t>
            </a:r>
            <a:r>
              <a:rPr lang="el-GR">
                <a:latin typeface="Arial" charset="0"/>
                <a:cs typeface="Arial" charset="0"/>
              </a:rPr>
              <a:t> κατασκευάζονται και συστήματα με μία εξωτερική μονάδα (ή συστοιχίες μονάδων) </a:t>
            </a:r>
            <a:r>
              <a:rPr lang="el-GR">
                <a:latin typeface="Arial" charset="0"/>
              </a:rPr>
              <a:t>και κυκλοφορία του</a:t>
            </a:r>
            <a:r>
              <a:rPr lang="el-GR">
                <a:latin typeface="Arial" charset="0"/>
                <a:cs typeface="Arial" charset="0"/>
              </a:rPr>
              <a:t> ψυκτικού μέσου </a:t>
            </a:r>
            <a:r>
              <a:rPr lang="el-GR">
                <a:latin typeface="Arial" charset="0"/>
              </a:rPr>
              <a:t>σε</a:t>
            </a:r>
            <a:r>
              <a:rPr lang="el-GR">
                <a:latin typeface="Arial" charset="0"/>
                <a:cs typeface="Arial" charset="0"/>
              </a:rPr>
              <a:t> πολλές εσωτερικές μονάδες.</a:t>
            </a:r>
            <a:r>
              <a:rPr lang="el-GR">
                <a:latin typeface="Arial" charset="0"/>
              </a:rPr>
              <a:t> Τα συστήματα αυτά παρέχουν θέρμανση και ψύξη.</a:t>
            </a:r>
            <a:endParaRPr lang="en-US">
              <a:latin typeface="Arial" charset="0"/>
            </a:endParaRPr>
          </a:p>
        </p:txBody>
      </p:sp>
      <p:pic>
        <p:nvPicPr>
          <p:cNvPr id="56323" name="Picture 3" descr="VRV-1"/>
          <p:cNvPicPr>
            <a:picLocks noChangeAspect="1" noChangeArrowheads="1"/>
          </p:cNvPicPr>
          <p:nvPr/>
        </p:nvPicPr>
        <p:blipFill>
          <a:blip r:embed="rId2" cstate="print"/>
          <a:srcRect/>
          <a:stretch>
            <a:fillRect/>
          </a:stretch>
        </p:blipFill>
        <p:spPr bwMode="auto">
          <a:xfrm>
            <a:off x="1981200" y="2590800"/>
            <a:ext cx="2965450" cy="3810000"/>
          </a:xfrm>
          <a:prstGeom prst="rect">
            <a:avLst/>
          </a:prstGeom>
          <a:noFill/>
        </p:spPr>
      </p:pic>
      <p:sp>
        <p:nvSpPr>
          <p:cNvPr id="56324" name="Rectangle 4"/>
          <p:cNvSpPr>
            <a:spLocks noChangeArrowheads="1"/>
          </p:cNvSpPr>
          <p:nvPr/>
        </p:nvSpPr>
        <p:spPr bwMode="auto">
          <a:xfrm>
            <a:off x="4953000" y="5181600"/>
            <a:ext cx="2436813" cy="396875"/>
          </a:xfrm>
          <a:prstGeom prst="rect">
            <a:avLst/>
          </a:prstGeom>
          <a:noFill/>
          <a:ln w="9525">
            <a:noFill/>
            <a:miter lim="800000"/>
            <a:headEnd/>
            <a:tailEnd/>
          </a:ln>
          <a:effectLst/>
        </p:spPr>
        <p:txBody>
          <a:bodyPr wrap="none">
            <a:spAutoFit/>
          </a:bodyPr>
          <a:lstStyle/>
          <a:p>
            <a:r>
              <a:rPr lang="el-GR" sz="2000">
                <a:solidFill>
                  <a:srgbClr val="FF0000"/>
                </a:solidFill>
                <a:latin typeface="Arial" charset="0"/>
                <a:cs typeface="Arial" charset="0"/>
              </a:rPr>
              <a:t>εσωτερικές μονάδες</a:t>
            </a:r>
          </a:p>
        </p:txBody>
      </p:sp>
      <p:sp>
        <p:nvSpPr>
          <p:cNvPr id="56325" name="Rectangle 5"/>
          <p:cNvSpPr>
            <a:spLocks noChangeArrowheads="1"/>
          </p:cNvSpPr>
          <p:nvPr/>
        </p:nvSpPr>
        <p:spPr bwMode="auto">
          <a:xfrm>
            <a:off x="5029200" y="3124200"/>
            <a:ext cx="3735388" cy="396875"/>
          </a:xfrm>
          <a:prstGeom prst="rect">
            <a:avLst/>
          </a:prstGeom>
          <a:noFill/>
          <a:ln w="9525">
            <a:noFill/>
            <a:miter lim="800000"/>
            <a:headEnd/>
            <a:tailEnd/>
          </a:ln>
          <a:effectLst/>
        </p:spPr>
        <p:txBody>
          <a:bodyPr wrap="none">
            <a:spAutoFit/>
          </a:bodyPr>
          <a:lstStyle/>
          <a:p>
            <a:r>
              <a:rPr lang="el-GR" sz="2000">
                <a:solidFill>
                  <a:srgbClr val="FF0000"/>
                </a:solidFill>
                <a:latin typeface="Arial" charset="0"/>
              </a:rPr>
              <a:t>Συστοιχία </a:t>
            </a:r>
            <a:r>
              <a:rPr lang="el-GR" sz="2000">
                <a:solidFill>
                  <a:srgbClr val="FF0000"/>
                </a:solidFill>
                <a:latin typeface="Arial" charset="0"/>
                <a:cs typeface="Arial" charset="0"/>
              </a:rPr>
              <a:t>ε</a:t>
            </a:r>
            <a:r>
              <a:rPr lang="el-GR" sz="2000">
                <a:solidFill>
                  <a:srgbClr val="FF0000"/>
                </a:solidFill>
                <a:latin typeface="Arial" charset="0"/>
              </a:rPr>
              <a:t>ξ</a:t>
            </a:r>
            <a:r>
              <a:rPr lang="el-GR" sz="2000">
                <a:solidFill>
                  <a:srgbClr val="FF0000"/>
                </a:solidFill>
                <a:latin typeface="Arial" charset="0"/>
                <a:cs typeface="Arial" charset="0"/>
              </a:rPr>
              <a:t>ωτερικ</a:t>
            </a:r>
            <a:r>
              <a:rPr lang="el-GR" sz="2000">
                <a:solidFill>
                  <a:srgbClr val="FF0000"/>
                </a:solidFill>
                <a:latin typeface="Arial" charset="0"/>
              </a:rPr>
              <a:t>ών</a:t>
            </a:r>
            <a:r>
              <a:rPr lang="el-GR" sz="2000">
                <a:solidFill>
                  <a:srgbClr val="FF0000"/>
                </a:solidFill>
                <a:latin typeface="Arial" charset="0"/>
                <a:cs typeface="Arial" charset="0"/>
              </a:rPr>
              <a:t> μονάδ</a:t>
            </a:r>
            <a:r>
              <a:rPr lang="el-GR" sz="2000">
                <a:solidFill>
                  <a:srgbClr val="FF0000"/>
                </a:solidFill>
                <a:latin typeface="Arial" charset="0"/>
              </a:rPr>
              <a:t>ων</a:t>
            </a:r>
          </a:p>
        </p:txBody>
      </p:sp>
      <p:sp>
        <p:nvSpPr>
          <p:cNvPr id="56326" name="Line 6"/>
          <p:cNvSpPr>
            <a:spLocks noChangeShapeType="1"/>
          </p:cNvSpPr>
          <p:nvPr/>
        </p:nvSpPr>
        <p:spPr bwMode="auto">
          <a:xfrm flipH="1">
            <a:off x="4419600" y="3352800"/>
            <a:ext cx="381000" cy="0"/>
          </a:xfrm>
          <a:prstGeom prst="line">
            <a:avLst/>
          </a:prstGeom>
          <a:noFill/>
          <a:ln w="9525">
            <a:solidFill>
              <a:schemeClr val="tx1"/>
            </a:solidFill>
            <a:round/>
            <a:headEnd/>
            <a:tailEnd type="triangle" w="med" len="med"/>
          </a:ln>
          <a:effectLst/>
        </p:spPr>
        <p:txBody>
          <a:bodyPr/>
          <a:lstStyle/>
          <a:p>
            <a:endParaRPr lang="el-GR"/>
          </a:p>
        </p:txBody>
      </p:sp>
      <p:sp>
        <p:nvSpPr>
          <p:cNvPr id="56327" name="Line 7"/>
          <p:cNvSpPr>
            <a:spLocks noChangeShapeType="1"/>
          </p:cNvSpPr>
          <p:nvPr/>
        </p:nvSpPr>
        <p:spPr bwMode="auto">
          <a:xfrm flipH="1">
            <a:off x="4572000" y="5486400"/>
            <a:ext cx="228600" cy="0"/>
          </a:xfrm>
          <a:prstGeom prst="line">
            <a:avLst/>
          </a:prstGeom>
          <a:noFill/>
          <a:ln w="9525">
            <a:solidFill>
              <a:schemeClr val="tx1"/>
            </a:solidFill>
            <a:round/>
            <a:headEnd/>
            <a:tailEnd type="triangle" w="med" len="med"/>
          </a:ln>
          <a:effectLst/>
        </p:spPr>
        <p:txBody>
          <a:bodyPr/>
          <a:lstStyle/>
          <a:p>
            <a:endParaRPr lang="el-GR"/>
          </a:p>
        </p:txBody>
      </p:sp>
      <p:sp>
        <p:nvSpPr>
          <p:cNvPr id="56328" name="Rectangle 8"/>
          <p:cNvSpPr>
            <a:spLocks noChangeArrowheads="1"/>
          </p:cNvSpPr>
          <p:nvPr/>
        </p:nvSpPr>
        <p:spPr bwMode="auto">
          <a:xfrm>
            <a:off x="4648200" y="4038600"/>
            <a:ext cx="3432175" cy="396875"/>
          </a:xfrm>
          <a:prstGeom prst="rect">
            <a:avLst/>
          </a:prstGeom>
          <a:noFill/>
          <a:ln w="9525">
            <a:noFill/>
            <a:miter lim="800000"/>
            <a:headEnd/>
            <a:tailEnd/>
          </a:ln>
          <a:effectLst/>
        </p:spPr>
        <p:txBody>
          <a:bodyPr wrap="none">
            <a:spAutoFit/>
          </a:bodyPr>
          <a:lstStyle/>
          <a:p>
            <a:r>
              <a:rPr lang="el-GR" sz="2000">
                <a:solidFill>
                  <a:srgbClr val="FF0000"/>
                </a:solidFill>
                <a:latin typeface="Arial" charset="0"/>
              </a:rPr>
              <a:t>σωληνώσεις ψυκτικού μέσου</a:t>
            </a:r>
          </a:p>
        </p:txBody>
      </p:sp>
      <p:sp>
        <p:nvSpPr>
          <p:cNvPr id="56329" name="Line 9"/>
          <p:cNvSpPr>
            <a:spLocks noChangeShapeType="1"/>
          </p:cNvSpPr>
          <p:nvPr/>
        </p:nvSpPr>
        <p:spPr bwMode="auto">
          <a:xfrm flipH="1">
            <a:off x="2895600" y="4267200"/>
            <a:ext cx="1752600" cy="0"/>
          </a:xfrm>
          <a:prstGeom prst="line">
            <a:avLst/>
          </a:prstGeom>
          <a:noFill/>
          <a:ln w="9525">
            <a:solidFill>
              <a:schemeClr val="tx1"/>
            </a:solidFill>
            <a:round/>
            <a:headEnd/>
            <a:tailEnd type="triangle" w="med" len="med"/>
          </a:ln>
          <a:effectLst/>
        </p:spPr>
        <p:txBody>
          <a:bodyPr/>
          <a:lstStyle/>
          <a:p>
            <a:endParaRPr lang="el-GR"/>
          </a:p>
        </p:txBody>
      </p:sp>
      <p:sp>
        <p:nvSpPr>
          <p:cNvPr id="56330" name="Rectangle 10"/>
          <p:cNvSpPr>
            <a:spLocks noChangeArrowheads="1"/>
          </p:cNvSpPr>
          <p:nvPr/>
        </p:nvSpPr>
        <p:spPr bwMode="auto">
          <a:xfrm>
            <a:off x="381000" y="5867400"/>
            <a:ext cx="1766888" cy="396875"/>
          </a:xfrm>
          <a:prstGeom prst="rect">
            <a:avLst/>
          </a:prstGeom>
          <a:noFill/>
          <a:ln w="9525">
            <a:noFill/>
            <a:miter lim="800000"/>
            <a:headEnd/>
            <a:tailEnd/>
          </a:ln>
          <a:effectLst/>
        </p:spPr>
        <p:txBody>
          <a:bodyPr wrap="none">
            <a:spAutoFit/>
          </a:bodyPr>
          <a:lstStyle/>
          <a:p>
            <a:r>
              <a:rPr lang="el-GR" sz="2000">
                <a:solidFill>
                  <a:schemeClr val="accent2"/>
                </a:solidFill>
                <a:latin typeface="Arial" charset="0"/>
              </a:rPr>
              <a:t>Σύστημα </a:t>
            </a:r>
            <a:r>
              <a:rPr lang="en-US" sz="2000">
                <a:solidFill>
                  <a:schemeClr val="accent2"/>
                </a:solidFill>
                <a:latin typeface="Arial" charset="0"/>
              </a:rPr>
              <a:t>VRV</a:t>
            </a:r>
            <a:endParaRPr lang="el-GR" sz="2000">
              <a:solidFill>
                <a:schemeClr val="accent2"/>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066800"/>
          </a:xfrm>
        </p:spPr>
        <p:txBody>
          <a:bodyPr/>
          <a:lstStyle/>
          <a:p>
            <a:r>
              <a:rPr lang="el-GR" sz="3200" b="1">
                <a:solidFill>
                  <a:srgbClr val="FF0000"/>
                </a:solidFill>
                <a:latin typeface="Arial" charset="0"/>
              </a:rPr>
              <a:t>Κατάταξη των συστημάτων κλιματισμού</a:t>
            </a:r>
          </a:p>
        </p:txBody>
      </p:sp>
      <p:sp>
        <p:nvSpPr>
          <p:cNvPr id="6147" name="Rectangle 3"/>
          <p:cNvSpPr>
            <a:spLocks noGrp="1" noChangeArrowheads="1"/>
          </p:cNvSpPr>
          <p:nvPr>
            <p:ph type="body" idx="1"/>
          </p:nvPr>
        </p:nvSpPr>
        <p:spPr>
          <a:xfrm>
            <a:off x="533400" y="1447800"/>
            <a:ext cx="8153400" cy="4648200"/>
          </a:xfrm>
        </p:spPr>
        <p:txBody>
          <a:bodyPr/>
          <a:lstStyle/>
          <a:p>
            <a:pPr algn="just">
              <a:lnSpc>
                <a:spcPct val="90000"/>
              </a:lnSpc>
              <a:buFontTx/>
              <a:buNone/>
            </a:pPr>
            <a:r>
              <a:rPr lang="el-GR" sz="2800">
                <a:latin typeface="Microsoft Sans Serif" pitchFamily="34" charset="0"/>
              </a:rPr>
              <a:t>	</a:t>
            </a:r>
            <a:r>
              <a:rPr lang="el-GR" sz="2400">
                <a:latin typeface="Microsoft Sans Serif" pitchFamily="34" charset="0"/>
              </a:rPr>
              <a:t>Με κριτήριο τη </a:t>
            </a:r>
            <a:r>
              <a:rPr lang="el-GR" sz="2400">
                <a:solidFill>
                  <a:srgbClr val="336600"/>
                </a:solidFill>
                <a:latin typeface="Microsoft Sans Serif" pitchFamily="34" charset="0"/>
              </a:rPr>
              <a:t>θέση των συσκευών κλιματισμού</a:t>
            </a:r>
            <a:r>
              <a:rPr lang="el-GR" sz="2400">
                <a:latin typeface="Microsoft Sans Serif" pitchFamily="34" charset="0"/>
              </a:rPr>
              <a:t> ως προς τον κλιματιζόμενο χώρο και την </a:t>
            </a:r>
            <a:r>
              <a:rPr lang="el-GR" sz="2400">
                <a:solidFill>
                  <a:srgbClr val="FF0000"/>
                </a:solidFill>
                <a:latin typeface="Microsoft Sans Serif" pitchFamily="34" charset="0"/>
              </a:rPr>
              <a:t>έκταση εφαρμογής του συστήματος</a:t>
            </a:r>
            <a:r>
              <a:rPr lang="el-GR" sz="2400">
                <a:latin typeface="Microsoft Sans Serif" pitchFamily="34" charset="0"/>
              </a:rPr>
              <a:t>, διακρίνονται δύο βασικές κατηγορίες συστημάτων κλιματισμού.</a:t>
            </a:r>
          </a:p>
          <a:p>
            <a:pPr algn="just">
              <a:lnSpc>
                <a:spcPct val="90000"/>
              </a:lnSpc>
              <a:buFontTx/>
              <a:buNone/>
            </a:pPr>
            <a:r>
              <a:rPr lang="el-GR" sz="2400">
                <a:latin typeface="Microsoft Sans Serif" pitchFamily="34" charset="0"/>
              </a:rPr>
              <a:t>	i)</a:t>
            </a:r>
            <a:r>
              <a:rPr lang="el-GR" sz="2400">
                <a:cs typeface="Times New Roman" pitchFamily="18" charset="0"/>
              </a:rPr>
              <a:t>  </a:t>
            </a:r>
            <a:r>
              <a:rPr lang="el-GR" sz="2400">
                <a:latin typeface="Microsoft Sans Serif" pitchFamily="34" charset="0"/>
              </a:rPr>
              <a:t>Κεντρικά Συστήματα Κλιματισμού</a:t>
            </a:r>
          </a:p>
          <a:p>
            <a:pPr algn="just">
              <a:lnSpc>
                <a:spcPct val="90000"/>
              </a:lnSpc>
              <a:buFontTx/>
              <a:buNone/>
            </a:pPr>
            <a:r>
              <a:rPr lang="el-GR" sz="2400">
                <a:latin typeface="Microsoft Sans Serif" pitchFamily="34" charset="0"/>
              </a:rPr>
              <a:t>	ii)</a:t>
            </a:r>
            <a:r>
              <a:rPr lang="el-GR" sz="2400">
                <a:cs typeface="Times New Roman" pitchFamily="18" charset="0"/>
              </a:rPr>
              <a:t> </a:t>
            </a:r>
            <a:r>
              <a:rPr lang="el-GR" sz="2400">
                <a:latin typeface="Microsoft Sans Serif" pitchFamily="34" charset="0"/>
              </a:rPr>
              <a:t>Τοπικά Συστήματα Κλιματισμού</a:t>
            </a:r>
          </a:p>
          <a:p>
            <a:pPr algn="just">
              <a:lnSpc>
                <a:spcPct val="90000"/>
              </a:lnSpc>
              <a:buFontTx/>
              <a:buNone/>
            </a:pPr>
            <a:r>
              <a:rPr lang="el-GR" sz="2400">
                <a:latin typeface="Microsoft Sans Serif" pitchFamily="34" charset="0"/>
              </a:rPr>
              <a:t>	Με κριτήριο τον </a:t>
            </a:r>
            <a:r>
              <a:rPr lang="el-GR" sz="2400">
                <a:solidFill>
                  <a:srgbClr val="336600"/>
                </a:solidFill>
                <a:latin typeface="Microsoft Sans Serif" pitchFamily="34" charset="0"/>
              </a:rPr>
              <a:t>τρόπο και τα μέσα </a:t>
            </a:r>
            <a:r>
              <a:rPr lang="el-GR" sz="2400">
                <a:latin typeface="Microsoft Sans Serif" pitchFamily="34" charset="0"/>
              </a:rPr>
              <a:t>με τα οποία</a:t>
            </a:r>
            <a:r>
              <a:rPr lang="el-GR" sz="2400">
                <a:solidFill>
                  <a:srgbClr val="336600"/>
                </a:solidFill>
                <a:latin typeface="Microsoft Sans Serif" pitchFamily="34" charset="0"/>
              </a:rPr>
              <a:t> επιτυγχάνεται η τελική διαμόρφωση των συνθηκών άνεσης στον κλιματιζόμενο χώρο</a:t>
            </a:r>
            <a:r>
              <a:rPr lang="el-GR" sz="2400">
                <a:latin typeface="Microsoft Sans Serif" pitchFamily="34" charset="0"/>
              </a:rPr>
              <a:t>, διακρίνονται τρεις κατηγορίες συστημάτων κλιματισμού.</a:t>
            </a:r>
          </a:p>
          <a:p>
            <a:pPr algn="just">
              <a:lnSpc>
                <a:spcPct val="90000"/>
              </a:lnSpc>
              <a:buFontTx/>
              <a:buNone/>
            </a:pPr>
            <a:r>
              <a:rPr lang="el-GR" sz="2400">
                <a:latin typeface="Microsoft Sans Serif" pitchFamily="34" charset="0"/>
              </a:rPr>
              <a:t>	α)  Συστήματα κλιματισμού μόνο με αέρα</a:t>
            </a:r>
          </a:p>
          <a:p>
            <a:pPr algn="just">
              <a:lnSpc>
                <a:spcPct val="90000"/>
              </a:lnSpc>
              <a:buFontTx/>
              <a:buNone/>
            </a:pPr>
            <a:r>
              <a:rPr lang="el-GR" sz="2400">
                <a:latin typeface="Microsoft Sans Serif" pitchFamily="34" charset="0"/>
              </a:rPr>
              <a:t>	β)  Συστήματα Κλιματισμού μόνο με νερό</a:t>
            </a:r>
          </a:p>
          <a:p>
            <a:pPr algn="just">
              <a:lnSpc>
                <a:spcPct val="90000"/>
              </a:lnSpc>
              <a:buFontTx/>
              <a:buNone/>
            </a:pPr>
            <a:r>
              <a:rPr lang="el-GR" sz="2400">
                <a:latin typeface="Microsoft Sans Serif" pitchFamily="34" charset="0"/>
              </a:rPr>
              <a:t>	γ)  Συστήματα Κλιματισμού αέρα – νερού</a:t>
            </a:r>
            <a:endParaRPr lang="el-GR"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VRV"/>
          <p:cNvPicPr>
            <a:picLocks noChangeAspect="1" noChangeArrowheads="1"/>
          </p:cNvPicPr>
          <p:nvPr/>
        </p:nvPicPr>
        <p:blipFill>
          <a:blip r:embed="rId2" cstate="print"/>
          <a:srcRect/>
          <a:stretch>
            <a:fillRect/>
          </a:stretch>
        </p:blipFill>
        <p:spPr bwMode="auto">
          <a:xfrm>
            <a:off x="1169988" y="1092200"/>
            <a:ext cx="6802437" cy="4672013"/>
          </a:xfrm>
          <a:prstGeom prst="rect">
            <a:avLst/>
          </a:prstGeom>
          <a:noFill/>
        </p:spPr>
      </p:pic>
      <p:sp>
        <p:nvSpPr>
          <p:cNvPr id="57347" name="Rectangle 3"/>
          <p:cNvSpPr>
            <a:spLocks noChangeArrowheads="1"/>
          </p:cNvSpPr>
          <p:nvPr/>
        </p:nvSpPr>
        <p:spPr bwMode="auto">
          <a:xfrm>
            <a:off x="838200" y="5867400"/>
            <a:ext cx="5337175" cy="396875"/>
          </a:xfrm>
          <a:prstGeom prst="rect">
            <a:avLst/>
          </a:prstGeom>
          <a:noFill/>
          <a:ln w="9525">
            <a:noFill/>
            <a:miter lim="800000"/>
            <a:headEnd/>
            <a:tailEnd/>
          </a:ln>
          <a:effectLst/>
        </p:spPr>
        <p:txBody>
          <a:bodyPr wrap="none">
            <a:spAutoFit/>
          </a:bodyPr>
          <a:lstStyle/>
          <a:p>
            <a:r>
              <a:rPr lang="el-GR" sz="2000">
                <a:solidFill>
                  <a:schemeClr val="accent2"/>
                </a:solidFill>
                <a:latin typeface="Arial" charset="0"/>
              </a:rPr>
              <a:t>Σύστημα </a:t>
            </a:r>
            <a:r>
              <a:rPr lang="en-US" sz="2000">
                <a:solidFill>
                  <a:schemeClr val="accent2"/>
                </a:solidFill>
                <a:latin typeface="Arial" charset="0"/>
              </a:rPr>
              <a:t>VRV (Variable Refrigerated Volume)</a:t>
            </a:r>
            <a:endParaRPr lang="el-GR" sz="2000">
              <a:solidFill>
                <a:schemeClr val="accent2"/>
              </a:solidFill>
              <a:latin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VRV-7"/>
          <p:cNvPicPr>
            <a:picLocks noChangeAspect="1" noChangeArrowheads="1"/>
          </p:cNvPicPr>
          <p:nvPr/>
        </p:nvPicPr>
        <p:blipFill>
          <a:blip r:embed="rId2" cstate="print"/>
          <a:srcRect/>
          <a:stretch>
            <a:fillRect/>
          </a:stretch>
        </p:blipFill>
        <p:spPr bwMode="auto">
          <a:xfrm>
            <a:off x="1066800" y="762000"/>
            <a:ext cx="7162800" cy="4972050"/>
          </a:xfrm>
          <a:prstGeom prst="rect">
            <a:avLst/>
          </a:prstGeom>
          <a:noFill/>
        </p:spPr>
      </p:pic>
      <p:sp>
        <p:nvSpPr>
          <p:cNvPr id="58371" name="Rectangle 3"/>
          <p:cNvSpPr>
            <a:spLocks noChangeArrowheads="1"/>
          </p:cNvSpPr>
          <p:nvPr/>
        </p:nvSpPr>
        <p:spPr bwMode="auto">
          <a:xfrm>
            <a:off x="1066800" y="6019800"/>
            <a:ext cx="7548563" cy="396875"/>
          </a:xfrm>
          <a:prstGeom prst="rect">
            <a:avLst/>
          </a:prstGeom>
          <a:noFill/>
          <a:ln w="9525">
            <a:noFill/>
            <a:miter lim="800000"/>
            <a:headEnd/>
            <a:tailEnd/>
          </a:ln>
          <a:effectLst/>
        </p:spPr>
        <p:txBody>
          <a:bodyPr wrap="none">
            <a:spAutoFit/>
          </a:bodyPr>
          <a:lstStyle/>
          <a:p>
            <a:r>
              <a:rPr lang="el-GR" sz="2000">
                <a:solidFill>
                  <a:schemeClr val="accent2"/>
                </a:solidFill>
                <a:latin typeface="Arial" charset="0"/>
              </a:rPr>
              <a:t>Ξεχωριστό δίκτυο αεραγωγών για την ανανέωση αέρα του κτιρίου</a:t>
            </a:r>
          </a:p>
        </p:txBody>
      </p:sp>
      <p:sp>
        <p:nvSpPr>
          <p:cNvPr id="58372" name="Line 4"/>
          <p:cNvSpPr>
            <a:spLocks noChangeShapeType="1"/>
          </p:cNvSpPr>
          <p:nvPr/>
        </p:nvSpPr>
        <p:spPr bwMode="auto">
          <a:xfrm flipH="1" flipV="1">
            <a:off x="2743200" y="4191000"/>
            <a:ext cx="914400" cy="1676400"/>
          </a:xfrm>
          <a:prstGeom prst="line">
            <a:avLst/>
          </a:prstGeom>
          <a:noFill/>
          <a:ln w="9525">
            <a:solidFill>
              <a:schemeClr val="tx1"/>
            </a:solidFill>
            <a:round/>
            <a:headEnd/>
            <a:tailEnd type="triangle" w="med" len="med"/>
          </a:ln>
          <a:effectLst/>
        </p:spPr>
        <p:txBody>
          <a:bodyPr/>
          <a:lstStyle/>
          <a:p>
            <a:endParaRPr lang="el-GR"/>
          </a:p>
        </p:txBody>
      </p:sp>
      <p:pic>
        <p:nvPicPr>
          <p:cNvPr id="58373" name="Picture 5" descr="ΚΑΣΕΤΑ"/>
          <p:cNvPicPr>
            <a:picLocks noChangeAspect="1" noChangeArrowheads="1"/>
          </p:cNvPicPr>
          <p:nvPr/>
        </p:nvPicPr>
        <p:blipFill>
          <a:blip r:embed="rId3" cstate="print"/>
          <a:srcRect/>
          <a:stretch>
            <a:fillRect/>
          </a:stretch>
        </p:blipFill>
        <p:spPr bwMode="auto">
          <a:xfrm>
            <a:off x="6934200" y="228600"/>
            <a:ext cx="1447800" cy="969963"/>
          </a:xfrm>
          <a:prstGeom prst="rect">
            <a:avLst/>
          </a:prstGeom>
          <a:noFill/>
        </p:spPr>
      </p:pic>
      <p:pic>
        <p:nvPicPr>
          <p:cNvPr id="58374" name="Picture 6" descr="ΚΑΝΑΛΑΤΗ"/>
          <p:cNvPicPr>
            <a:picLocks noChangeAspect="1" noChangeArrowheads="1"/>
          </p:cNvPicPr>
          <p:nvPr/>
        </p:nvPicPr>
        <p:blipFill>
          <a:blip r:embed="rId4" cstate="print"/>
          <a:srcRect/>
          <a:stretch>
            <a:fillRect/>
          </a:stretch>
        </p:blipFill>
        <p:spPr bwMode="auto">
          <a:xfrm>
            <a:off x="6477000" y="4038600"/>
            <a:ext cx="1773238" cy="1220788"/>
          </a:xfrm>
          <a:prstGeom prst="rect">
            <a:avLst/>
          </a:prstGeom>
          <a:noFill/>
        </p:spPr>
      </p:pic>
      <p:sp>
        <p:nvSpPr>
          <p:cNvPr id="58375" name="Line 7"/>
          <p:cNvSpPr>
            <a:spLocks noChangeShapeType="1"/>
          </p:cNvSpPr>
          <p:nvPr/>
        </p:nvSpPr>
        <p:spPr bwMode="auto">
          <a:xfrm flipH="1" flipV="1">
            <a:off x="3276600" y="4038600"/>
            <a:ext cx="3200400" cy="457200"/>
          </a:xfrm>
          <a:prstGeom prst="line">
            <a:avLst/>
          </a:prstGeom>
          <a:noFill/>
          <a:ln w="9525">
            <a:solidFill>
              <a:schemeClr val="tx1"/>
            </a:solidFill>
            <a:round/>
            <a:headEnd/>
            <a:tailEnd type="triangle" w="med" len="med"/>
          </a:ln>
          <a:effectLst/>
        </p:spPr>
        <p:txBody>
          <a:bodyPr/>
          <a:lstStyle/>
          <a:p>
            <a:endParaRPr lang="el-GR"/>
          </a:p>
        </p:txBody>
      </p:sp>
      <p:sp>
        <p:nvSpPr>
          <p:cNvPr id="58376" name="Line 8"/>
          <p:cNvSpPr>
            <a:spLocks noChangeShapeType="1"/>
          </p:cNvSpPr>
          <p:nvPr/>
        </p:nvSpPr>
        <p:spPr bwMode="auto">
          <a:xfrm flipH="1">
            <a:off x="5562600" y="838200"/>
            <a:ext cx="1371600" cy="2438400"/>
          </a:xfrm>
          <a:prstGeom prst="line">
            <a:avLst/>
          </a:prstGeom>
          <a:noFill/>
          <a:ln w="9525">
            <a:solidFill>
              <a:schemeClr val="tx1"/>
            </a:solidFill>
            <a:round/>
            <a:headEnd/>
            <a:tailEnd type="triangle" w="med" len="med"/>
          </a:ln>
          <a:effectLst/>
        </p:spPr>
        <p:txBody>
          <a:bodyPr/>
          <a:lstStyle/>
          <a:p>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l-GR" sz="4000">
                <a:solidFill>
                  <a:srgbClr val="FF0000"/>
                </a:solidFill>
              </a:rPr>
              <a:t>ΑΝΑΚΤΗΣΗ ΘΕΡΜΟΤΗΤΑΣ</a:t>
            </a:r>
          </a:p>
        </p:txBody>
      </p:sp>
      <p:pic>
        <p:nvPicPr>
          <p:cNvPr id="60419" name="Picture 3" descr="σάρωση0005"/>
          <p:cNvPicPr>
            <a:picLocks noGrp="1" noChangeAspect="1" noChangeArrowheads="1"/>
          </p:cNvPicPr>
          <p:nvPr>
            <p:ph idx="1"/>
          </p:nvPr>
        </p:nvPicPr>
        <p:blipFill>
          <a:blip r:embed="rId2" cstate="print"/>
          <a:srcRect/>
          <a:stretch>
            <a:fillRect/>
          </a:stretch>
        </p:blipFill>
        <p:spPr>
          <a:xfrm>
            <a:off x="685800" y="2082800"/>
            <a:ext cx="7772400" cy="3910013"/>
          </a:xfrm>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457200" y="762000"/>
            <a:ext cx="7848600" cy="5334000"/>
          </a:xfrm>
        </p:spPr>
        <p:txBody>
          <a:bodyPr/>
          <a:lstStyle/>
          <a:p>
            <a:pPr algn="just">
              <a:lnSpc>
                <a:spcPct val="90000"/>
              </a:lnSpc>
              <a:buFontTx/>
              <a:buNone/>
            </a:pPr>
            <a:r>
              <a:rPr lang="el-GR" sz="2400">
                <a:latin typeface="Arial" charset="0"/>
              </a:rPr>
              <a:t>	</a:t>
            </a:r>
            <a:r>
              <a:rPr lang="el-GR" sz="2400">
                <a:latin typeface="Arial" charset="0"/>
                <a:cs typeface="Arial" charset="0"/>
              </a:rPr>
              <a:t>Όταν </a:t>
            </a:r>
            <a:r>
              <a:rPr lang="el-GR" sz="2400">
                <a:solidFill>
                  <a:srgbClr val="0000FF"/>
                </a:solidFill>
                <a:latin typeface="Arial" charset="0"/>
                <a:cs typeface="Arial" charset="0"/>
              </a:rPr>
              <a:t>απορρίπτεται αέρας</a:t>
            </a:r>
            <a:r>
              <a:rPr lang="el-GR" sz="2400">
                <a:latin typeface="Arial" charset="0"/>
                <a:cs typeface="Arial" charset="0"/>
              </a:rPr>
              <a:t> από ένα χώρο σε θερμοκρασία διαφορετική από τη θερμοκρασία του εξωτερικού περιβάλλοντος, είναι πολύ πιθανό ότι </a:t>
            </a:r>
            <a:r>
              <a:rPr lang="el-GR" sz="2400">
                <a:solidFill>
                  <a:srgbClr val="FF0000"/>
                </a:solidFill>
                <a:latin typeface="Arial" charset="0"/>
                <a:cs typeface="Arial" charset="0"/>
              </a:rPr>
              <a:t>χάνεται ενέργεια</a:t>
            </a:r>
            <a:r>
              <a:rPr lang="el-GR" sz="2400">
                <a:latin typeface="Arial" charset="0"/>
                <a:cs typeface="Arial" charset="0"/>
              </a:rPr>
              <a:t>. </a:t>
            </a:r>
            <a:endParaRPr lang="el-GR" sz="2400">
              <a:latin typeface="Arial" charset="0"/>
            </a:endParaRPr>
          </a:p>
          <a:p>
            <a:pPr algn="just">
              <a:lnSpc>
                <a:spcPct val="90000"/>
              </a:lnSpc>
              <a:buFontTx/>
              <a:buNone/>
            </a:pPr>
            <a:r>
              <a:rPr lang="el-GR" sz="2400">
                <a:latin typeface="Arial" charset="0"/>
              </a:rPr>
              <a:t>	</a:t>
            </a:r>
            <a:r>
              <a:rPr lang="el-GR" sz="2400">
                <a:latin typeface="Arial" charset="0"/>
                <a:cs typeface="Arial" charset="0"/>
              </a:rPr>
              <a:t>Ο αέρας που απορρίπτεται πρέπει να αναπληρωθεί από φρέσκο εξωτερικό αέρα. Ιδιαίτερα όταν ο χώρος κατοικείται, ο αέρας πρέπει να προσαχθεί με μια ορισμένη θερμοκρασία ώστε να δημιουργεί αίσθημα άνεσης. </a:t>
            </a:r>
            <a:endParaRPr lang="el-GR" sz="2400">
              <a:latin typeface="Arial" charset="0"/>
            </a:endParaRPr>
          </a:p>
          <a:p>
            <a:pPr algn="just">
              <a:lnSpc>
                <a:spcPct val="90000"/>
              </a:lnSpc>
              <a:buFontTx/>
              <a:buNone/>
            </a:pPr>
            <a:r>
              <a:rPr lang="el-GR" sz="2400">
                <a:latin typeface="Arial" charset="0"/>
              </a:rPr>
              <a:t>	</a:t>
            </a:r>
            <a:r>
              <a:rPr lang="el-GR" sz="2400">
                <a:latin typeface="Arial" charset="0"/>
                <a:cs typeface="Arial" charset="0"/>
              </a:rPr>
              <a:t>Η διαδικασία αυτή της αναπλήρωσης του απορριπτόμενου αέρα απαιτεί την </a:t>
            </a:r>
            <a:r>
              <a:rPr lang="el-GR" sz="2400">
                <a:solidFill>
                  <a:srgbClr val="FF0000"/>
                </a:solidFill>
                <a:latin typeface="Arial" charset="0"/>
                <a:cs typeface="Arial" charset="0"/>
              </a:rPr>
              <a:t>πρόσδωση</a:t>
            </a:r>
            <a:r>
              <a:rPr lang="el-GR" sz="2400">
                <a:latin typeface="Arial" charset="0"/>
                <a:cs typeface="Arial" charset="0"/>
              </a:rPr>
              <a:t> ή την </a:t>
            </a:r>
            <a:r>
              <a:rPr lang="el-GR" sz="2400">
                <a:solidFill>
                  <a:srgbClr val="009900"/>
                </a:solidFill>
                <a:latin typeface="Arial" charset="0"/>
                <a:cs typeface="Arial" charset="0"/>
              </a:rPr>
              <a:t>αφαίρεση</a:t>
            </a:r>
            <a:r>
              <a:rPr lang="el-GR" sz="2400">
                <a:latin typeface="Arial" charset="0"/>
                <a:cs typeface="Arial" charset="0"/>
              </a:rPr>
              <a:t> θερμότητας, ανάλογα με την εποχή του έτους και τις συνθήκες του εσωτερικού και του εξωτερικού περιβάλλοντος.</a:t>
            </a:r>
            <a:r>
              <a:rPr lang="el-GR" sz="240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p:nvPr>
        </p:nvSpPr>
        <p:spPr/>
        <p:txBody>
          <a:bodyPr/>
          <a:lstStyle/>
          <a:p>
            <a:pPr algn="just">
              <a:buFontTx/>
              <a:buNone/>
            </a:pPr>
            <a:r>
              <a:rPr lang="el-GR">
                <a:latin typeface="Arial" charset="0"/>
              </a:rPr>
              <a:t>	</a:t>
            </a:r>
          </a:p>
          <a:p>
            <a:pPr algn="just">
              <a:buFontTx/>
              <a:buNone/>
            </a:pPr>
            <a:r>
              <a:rPr lang="el-GR">
                <a:latin typeface="Arial" charset="0"/>
              </a:rPr>
              <a:t>	</a:t>
            </a:r>
            <a:r>
              <a:rPr lang="el-GR" sz="2400">
                <a:latin typeface="Arial" charset="0"/>
                <a:cs typeface="Arial" charset="0"/>
              </a:rPr>
              <a:t>Ο αέρας απορρίπτεται από ένα χώρο, γιατί πρέπει να απομακρυνθούν οι </a:t>
            </a:r>
            <a:r>
              <a:rPr lang="el-GR" sz="2400">
                <a:solidFill>
                  <a:srgbClr val="FF0000"/>
                </a:solidFill>
                <a:latin typeface="Arial" charset="0"/>
                <a:cs typeface="Arial" charset="0"/>
              </a:rPr>
              <a:t>επιβλαβείς ουσίες</a:t>
            </a:r>
            <a:r>
              <a:rPr lang="el-GR" sz="2400">
                <a:latin typeface="Arial" charset="0"/>
                <a:cs typeface="Arial" charset="0"/>
              </a:rPr>
              <a:t> τις οποίες περιέχει. </a:t>
            </a:r>
            <a:endParaRPr lang="el-GR" sz="2400">
              <a:latin typeface="Arial" charset="0"/>
            </a:endParaRPr>
          </a:p>
          <a:p>
            <a:pPr algn="just">
              <a:buFontTx/>
              <a:buNone/>
            </a:pPr>
            <a:r>
              <a:rPr lang="el-GR" sz="2400">
                <a:latin typeface="Arial" charset="0"/>
              </a:rPr>
              <a:t>	</a:t>
            </a:r>
            <a:r>
              <a:rPr lang="el-GR" sz="2400">
                <a:latin typeface="Arial" charset="0"/>
                <a:cs typeface="Arial" charset="0"/>
              </a:rPr>
              <a:t>Οι πλέον κοινές από αυτές τις ουσίες είναι το </a:t>
            </a:r>
            <a:r>
              <a:rPr lang="el-GR" sz="2400">
                <a:solidFill>
                  <a:srgbClr val="009900"/>
                </a:solidFill>
                <a:latin typeface="Arial" charset="0"/>
                <a:cs typeface="Arial" charset="0"/>
              </a:rPr>
              <a:t>διοξείδιο του άνθρακα</a:t>
            </a:r>
            <a:r>
              <a:rPr lang="el-GR" sz="2400">
                <a:latin typeface="Arial" charset="0"/>
                <a:cs typeface="Arial" charset="0"/>
              </a:rPr>
              <a:t> και η </a:t>
            </a:r>
            <a:r>
              <a:rPr lang="el-GR" sz="2400">
                <a:solidFill>
                  <a:srgbClr val="0000FF"/>
                </a:solidFill>
                <a:latin typeface="Arial" charset="0"/>
                <a:cs typeface="Arial" charset="0"/>
              </a:rPr>
              <a:t>υγρασία</a:t>
            </a:r>
            <a:r>
              <a:rPr lang="el-GR" sz="2400">
                <a:latin typeface="Arial" charset="0"/>
                <a:cs typeface="Arial" charset="0"/>
              </a:rPr>
              <a:t>. Και οι δύο είναι το αποτέλεσμα της παρουσίας ανθρώπων μέσα στους χώρους. </a:t>
            </a:r>
            <a:endParaRPr lang="el-GR" sz="2400">
              <a:latin typeface="Arial" charset="0"/>
            </a:endParaRPr>
          </a:p>
          <a:p>
            <a:pPr algn="just">
              <a:buFontTx/>
              <a:buNone/>
            </a:pPr>
            <a:r>
              <a:rPr lang="el-GR" sz="2400">
                <a:latin typeface="Arial" charset="0"/>
              </a:rPr>
              <a:t>	</a:t>
            </a:r>
            <a:r>
              <a:rPr lang="el-GR" sz="2400">
                <a:latin typeface="Arial" charset="0"/>
                <a:cs typeface="Arial" charset="0"/>
              </a:rPr>
              <a:t>Υπάρχουν και άλλες ουσίες που πρέπει να απομακρυνθούν με την απόρριψη του αέρα, όπως η </a:t>
            </a:r>
            <a:r>
              <a:rPr lang="el-GR" sz="2400">
                <a:solidFill>
                  <a:srgbClr val="336699"/>
                </a:solidFill>
                <a:latin typeface="Arial" charset="0"/>
                <a:cs typeface="Arial" charset="0"/>
              </a:rPr>
              <a:t>σκόνη</a:t>
            </a:r>
            <a:r>
              <a:rPr lang="el-GR" sz="2400">
                <a:latin typeface="Arial" charset="0"/>
                <a:cs typeface="Arial" charset="0"/>
              </a:rPr>
              <a:t>, το </a:t>
            </a:r>
            <a:r>
              <a:rPr lang="el-GR" sz="2400">
                <a:solidFill>
                  <a:srgbClr val="FF6600"/>
                </a:solidFill>
                <a:latin typeface="Arial" charset="0"/>
                <a:cs typeface="Arial" charset="0"/>
              </a:rPr>
              <a:t>διοξείδιο του θείου</a:t>
            </a:r>
            <a:r>
              <a:rPr lang="el-GR" sz="2400">
                <a:latin typeface="Arial" charset="0"/>
                <a:cs typeface="Arial" charset="0"/>
              </a:rPr>
              <a:t>, το </a:t>
            </a:r>
            <a:r>
              <a:rPr lang="el-GR" sz="2400">
                <a:solidFill>
                  <a:srgbClr val="006600"/>
                </a:solidFill>
                <a:latin typeface="Arial" charset="0"/>
                <a:cs typeface="Arial" charset="0"/>
              </a:rPr>
              <a:t>χλώριο</a:t>
            </a:r>
            <a:r>
              <a:rPr lang="el-GR" sz="2400">
                <a:latin typeface="Arial" charset="0"/>
                <a:cs typeface="Arial" charset="0"/>
              </a:rPr>
              <a:t> κ.ά. </a:t>
            </a:r>
            <a:endParaRPr lang="en-US" sz="2400">
              <a:cs typeface="Times New Roman" pitchFamily="18" charset="0"/>
            </a:endParaRPr>
          </a:p>
          <a:p>
            <a:endParaRPr lang="el-GR" sz="2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p:nvPr>
        </p:nvSpPr>
        <p:spPr/>
        <p:txBody>
          <a:bodyPr/>
          <a:lstStyle/>
          <a:p>
            <a:pPr algn="just">
              <a:buFontTx/>
              <a:buNone/>
            </a:pPr>
            <a:r>
              <a:rPr lang="el-GR" sz="2400">
                <a:latin typeface="Arial" charset="0"/>
              </a:rPr>
              <a:t>	</a:t>
            </a:r>
            <a:r>
              <a:rPr lang="el-GR" sz="2400">
                <a:latin typeface="Arial" charset="0"/>
                <a:cs typeface="Arial" charset="0"/>
              </a:rPr>
              <a:t>Με τα συστήματα ανάκτησης ενέργειας</a:t>
            </a:r>
            <a:r>
              <a:rPr lang="el-GR" sz="2400">
                <a:latin typeface="Arial" charset="0"/>
              </a:rPr>
              <a:t>,</a:t>
            </a:r>
            <a:r>
              <a:rPr lang="el-GR" sz="2400">
                <a:latin typeface="Arial" charset="0"/>
                <a:cs typeface="Arial" charset="0"/>
              </a:rPr>
              <a:t> η ενέργεια που περιέχει το ρεύμα του απορριπτόμενου αέρα μεταφέρεται στο ρεύμα του φρέσκου εξωτερικού αέρα. </a:t>
            </a:r>
            <a:endParaRPr lang="el-GR" sz="2400">
              <a:latin typeface="Arial" charset="0"/>
            </a:endParaRPr>
          </a:p>
          <a:p>
            <a:pPr algn="just">
              <a:buFontTx/>
              <a:buNone/>
            </a:pPr>
            <a:r>
              <a:rPr lang="el-GR" sz="2400">
                <a:latin typeface="Arial" charset="0"/>
              </a:rPr>
              <a:t>	</a:t>
            </a:r>
            <a:r>
              <a:rPr lang="el-GR" sz="2400">
                <a:latin typeface="Arial" charset="0"/>
                <a:cs typeface="Arial" charset="0"/>
              </a:rPr>
              <a:t>Δηλαδή το καλοκαίρι το ρεύμα απόρριψης προψύχει το ζεστό νωπό αέρα (</a:t>
            </a:r>
            <a:r>
              <a:rPr lang="el-GR" sz="2400">
                <a:latin typeface="Arial" charset="0"/>
              </a:rPr>
              <a:t>π.χ. </a:t>
            </a:r>
            <a:r>
              <a:rPr lang="el-GR" sz="2400">
                <a:solidFill>
                  <a:srgbClr val="FF0000"/>
                </a:solidFill>
                <a:latin typeface="Arial" charset="0"/>
                <a:cs typeface="Arial" charset="0"/>
              </a:rPr>
              <a:t>40</a:t>
            </a:r>
            <a:r>
              <a:rPr lang="el-GR" sz="2400">
                <a:solidFill>
                  <a:srgbClr val="FF0000"/>
                </a:solidFill>
                <a:latin typeface="Arial" charset="0"/>
                <a:cs typeface="Times New Roman" pitchFamily="18" charset="0"/>
                <a:sym typeface="Symbol" pitchFamily="18" charset="2"/>
              </a:rPr>
              <a:t></a:t>
            </a:r>
            <a:r>
              <a:rPr lang="en-US" sz="2400">
                <a:solidFill>
                  <a:srgbClr val="FF0000"/>
                </a:solidFill>
                <a:latin typeface="Arial" charset="0"/>
                <a:cs typeface="Arial" charset="0"/>
              </a:rPr>
              <a:t>C</a:t>
            </a:r>
            <a:r>
              <a:rPr lang="el-GR" sz="2400">
                <a:latin typeface="Arial" charset="0"/>
                <a:cs typeface="Arial" charset="0"/>
              </a:rPr>
              <a:t>), </a:t>
            </a:r>
            <a:r>
              <a:rPr lang="el-GR" sz="2400">
                <a:latin typeface="Arial" charset="0"/>
              </a:rPr>
              <a:t>με αέρα που</a:t>
            </a:r>
            <a:r>
              <a:rPr lang="el-GR" sz="2400">
                <a:latin typeface="Arial" charset="0"/>
                <a:cs typeface="Arial" charset="0"/>
              </a:rPr>
              <a:t> απορρ</a:t>
            </a:r>
            <a:r>
              <a:rPr lang="el-GR" sz="2400">
                <a:latin typeface="Arial" charset="0"/>
              </a:rPr>
              <a:t>ίπτεται</a:t>
            </a:r>
            <a:r>
              <a:rPr lang="el-GR" sz="2400">
                <a:latin typeface="Arial" charset="0"/>
                <a:cs typeface="Arial" charset="0"/>
              </a:rPr>
              <a:t> στους </a:t>
            </a:r>
            <a:r>
              <a:rPr lang="el-GR" sz="2400">
                <a:solidFill>
                  <a:srgbClr val="009900"/>
                </a:solidFill>
                <a:latin typeface="Arial" charset="0"/>
                <a:cs typeface="Arial" charset="0"/>
              </a:rPr>
              <a:t>27</a:t>
            </a:r>
            <a:r>
              <a:rPr lang="el-GR" sz="2400">
                <a:solidFill>
                  <a:srgbClr val="009900"/>
                </a:solidFill>
                <a:latin typeface="Arial" charset="0"/>
                <a:cs typeface="Times New Roman" pitchFamily="18" charset="0"/>
                <a:sym typeface="Symbol" pitchFamily="18" charset="2"/>
              </a:rPr>
              <a:t></a:t>
            </a:r>
            <a:r>
              <a:rPr lang="en-US" sz="2400">
                <a:solidFill>
                  <a:srgbClr val="009900"/>
                </a:solidFill>
                <a:latin typeface="Arial" charset="0"/>
                <a:cs typeface="Arial" charset="0"/>
              </a:rPr>
              <a:t>C</a:t>
            </a:r>
            <a:r>
              <a:rPr lang="el-GR" sz="2400">
                <a:latin typeface="Arial" charset="0"/>
                <a:cs typeface="Arial" charset="0"/>
              </a:rPr>
              <a:t>. Το χειμώνα το ίδιο ρεύμα προθερμαίνει τον κρύο νωπό αέρα (</a:t>
            </a:r>
            <a:r>
              <a:rPr lang="el-GR" sz="2400">
                <a:latin typeface="Arial" charset="0"/>
              </a:rPr>
              <a:t>π.χ. </a:t>
            </a:r>
            <a:r>
              <a:rPr lang="el-GR" sz="2400">
                <a:solidFill>
                  <a:srgbClr val="0000FF"/>
                </a:solidFill>
                <a:latin typeface="Arial" charset="0"/>
                <a:cs typeface="Arial" charset="0"/>
              </a:rPr>
              <a:t>0</a:t>
            </a:r>
            <a:r>
              <a:rPr lang="el-GR" sz="2400">
                <a:solidFill>
                  <a:srgbClr val="0000FF"/>
                </a:solidFill>
                <a:latin typeface="Arial" charset="0"/>
                <a:cs typeface="Times New Roman" pitchFamily="18" charset="0"/>
                <a:sym typeface="Symbol" pitchFamily="18" charset="2"/>
              </a:rPr>
              <a:t></a:t>
            </a:r>
            <a:r>
              <a:rPr lang="en-US" sz="2400">
                <a:solidFill>
                  <a:srgbClr val="0000FF"/>
                </a:solidFill>
                <a:latin typeface="Arial" charset="0"/>
                <a:cs typeface="Arial" charset="0"/>
              </a:rPr>
              <a:t>C</a:t>
            </a:r>
            <a:r>
              <a:rPr lang="el-GR" sz="2400">
                <a:latin typeface="Arial" charset="0"/>
                <a:cs typeface="Arial" charset="0"/>
              </a:rPr>
              <a:t>), </a:t>
            </a:r>
            <a:r>
              <a:rPr lang="el-GR" sz="2400">
                <a:latin typeface="Arial" charset="0"/>
              </a:rPr>
              <a:t>με αέρα που</a:t>
            </a:r>
            <a:r>
              <a:rPr lang="el-GR" sz="2400">
                <a:latin typeface="Arial" charset="0"/>
                <a:cs typeface="Arial" charset="0"/>
              </a:rPr>
              <a:t> απορρ</a:t>
            </a:r>
            <a:r>
              <a:rPr lang="el-GR" sz="2400">
                <a:latin typeface="Arial" charset="0"/>
              </a:rPr>
              <a:t>ίπτεται</a:t>
            </a:r>
            <a:r>
              <a:rPr lang="el-GR" sz="2400">
                <a:latin typeface="Arial" charset="0"/>
                <a:cs typeface="Arial" charset="0"/>
              </a:rPr>
              <a:t> στους </a:t>
            </a:r>
            <a:r>
              <a:rPr lang="el-GR" sz="2400">
                <a:solidFill>
                  <a:srgbClr val="FF0000"/>
                </a:solidFill>
                <a:latin typeface="Arial" charset="0"/>
                <a:cs typeface="Arial" charset="0"/>
              </a:rPr>
              <a:t>21</a:t>
            </a:r>
            <a:r>
              <a:rPr lang="el-GR" sz="2400">
                <a:solidFill>
                  <a:srgbClr val="FF0000"/>
                </a:solidFill>
                <a:latin typeface="Arial" charset="0"/>
                <a:cs typeface="Times New Roman" pitchFamily="18" charset="0"/>
                <a:sym typeface="Symbol" pitchFamily="18" charset="2"/>
              </a:rPr>
              <a:t></a:t>
            </a:r>
            <a:r>
              <a:rPr lang="en-US" sz="2400">
                <a:solidFill>
                  <a:srgbClr val="FF0000"/>
                </a:solidFill>
                <a:latin typeface="Arial" charset="0"/>
                <a:cs typeface="Arial" charset="0"/>
              </a:rPr>
              <a:t>C</a:t>
            </a:r>
            <a:r>
              <a:rPr lang="el-GR" sz="2400">
                <a:latin typeface="Arial" charset="0"/>
                <a:cs typeface="Arial" charset="0"/>
              </a:rPr>
              <a:t>. </a:t>
            </a:r>
            <a:endParaRPr lang="el-GR" sz="2400">
              <a:latin typeface="Arial" charset="0"/>
            </a:endParaRPr>
          </a:p>
          <a:p>
            <a:pPr algn="just">
              <a:buFontTx/>
              <a:buNone/>
            </a:pPr>
            <a:r>
              <a:rPr lang="el-GR" sz="2400">
                <a:latin typeface="Arial" charset="0"/>
              </a:rPr>
              <a:t>	</a:t>
            </a:r>
            <a:r>
              <a:rPr lang="el-GR" sz="2400">
                <a:solidFill>
                  <a:srgbClr val="0000FF"/>
                </a:solidFill>
                <a:latin typeface="Arial" charset="0"/>
                <a:cs typeface="Arial" charset="0"/>
              </a:rPr>
              <a:t>Οι ρυπογόνες ουσίες πρέπει όμως να παραμένουν στο αέρα απόρριψης</a:t>
            </a:r>
            <a:r>
              <a:rPr lang="el-GR" sz="2400">
                <a:latin typeface="Arial" charset="0"/>
                <a:cs typeface="Arial" charset="0"/>
              </a:rPr>
              <a:t>. Δηλαδή τα συστήματα ανάκτησης ενέργειας ενώ πρέπει να </a:t>
            </a:r>
            <a:r>
              <a:rPr lang="el-GR" sz="2400" u="sng">
                <a:solidFill>
                  <a:srgbClr val="FF0000"/>
                </a:solidFill>
                <a:latin typeface="Arial" charset="0"/>
                <a:cs typeface="Arial" charset="0"/>
              </a:rPr>
              <a:t>επιτρέπουν</a:t>
            </a:r>
            <a:r>
              <a:rPr lang="el-GR" sz="2400">
                <a:solidFill>
                  <a:srgbClr val="FF0000"/>
                </a:solidFill>
                <a:latin typeface="Arial" charset="0"/>
                <a:cs typeface="Arial" charset="0"/>
              </a:rPr>
              <a:t> τη μετάδοση θερμότητας</a:t>
            </a:r>
            <a:r>
              <a:rPr lang="el-GR" sz="2400">
                <a:latin typeface="Arial" charset="0"/>
                <a:cs typeface="Arial" charset="0"/>
              </a:rPr>
              <a:t> πρέπει να </a:t>
            </a:r>
            <a:r>
              <a:rPr lang="el-GR" sz="2400" u="sng">
                <a:solidFill>
                  <a:srgbClr val="006600"/>
                </a:solidFill>
                <a:latin typeface="Arial" charset="0"/>
                <a:cs typeface="Arial" charset="0"/>
              </a:rPr>
              <a:t>αποτρέπουν</a:t>
            </a:r>
            <a:r>
              <a:rPr lang="el-GR" sz="2400">
                <a:solidFill>
                  <a:srgbClr val="006600"/>
                </a:solidFill>
                <a:latin typeface="Arial" charset="0"/>
                <a:cs typeface="Arial" charset="0"/>
              </a:rPr>
              <a:t> τη μετάδοση ρύπων</a:t>
            </a:r>
            <a:r>
              <a:rPr lang="el-GR" sz="2400">
                <a:latin typeface="Arial" charset="0"/>
                <a:cs typeface="Arial" charset="0"/>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p:nvPr>
        </p:nvSpPr>
        <p:spPr/>
        <p:txBody>
          <a:bodyPr/>
          <a:lstStyle/>
          <a:p>
            <a:pPr algn="just">
              <a:buFontTx/>
              <a:buNone/>
            </a:pPr>
            <a:r>
              <a:rPr lang="el-GR" sz="2400">
                <a:latin typeface="Arial" charset="0"/>
              </a:rPr>
              <a:t>	</a:t>
            </a:r>
            <a:r>
              <a:rPr lang="el-GR" sz="2400">
                <a:latin typeface="Arial" charset="0"/>
                <a:cs typeface="Arial" charset="0"/>
              </a:rPr>
              <a:t>Στις προσπάθειες να ικανοποιηθούν οι παραπάνω απαιτήσεις και ταυτόχρονα να μειωθεί το λειτουργικό κόστος μιας εγκατάστασης κλιματισμού αναπτύχθηκαν διάφοροι τύποι </a:t>
            </a:r>
            <a:r>
              <a:rPr lang="el-GR" sz="2400">
                <a:solidFill>
                  <a:srgbClr val="0000FF"/>
                </a:solidFill>
                <a:latin typeface="Arial" charset="0"/>
                <a:cs typeface="Arial" charset="0"/>
              </a:rPr>
              <a:t>εναλλακτών θερμότητας</a:t>
            </a:r>
            <a:r>
              <a:rPr lang="el-GR" sz="2400">
                <a:latin typeface="Arial" charset="0"/>
                <a:cs typeface="Arial" charset="0"/>
              </a:rPr>
              <a:t> και </a:t>
            </a:r>
            <a:r>
              <a:rPr lang="el-GR" sz="2400">
                <a:solidFill>
                  <a:srgbClr val="FF0000"/>
                </a:solidFill>
                <a:latin typeface="Arial" charset="0"/>
                <a:cs typeface="Arial" charset="0"/>
              </a:rPr>
              <a:t>συστ</a:t>
            </a:r>
            <a:r>
              <a:rPr lang="el-GR" sz="2400">
                <a:solidFill>
                  <a:srgbClr val="FF0000"/>
                </a:solidFill>
                <a:latin typeface="Arial" charset="0"/>
              </a:rPr>
              <a:t>η</a:t>
            </a:r>
            <a:r>
              <a:rPr lang="el-GR" sz="2400">
                <a:solidFill>
                  <a:srgbClr val="FF0000"/>
                </a:solidFill>
                <a:latin typeface="Arial" charset="0"/>
                <a:cs typeface="Arial" charset="0"/>
              </a:rPr>
              <a:t>μ</a:t>
            </a:r>
            <a:r>
              <a:rPr lang="el-GR" sz="2400">
                <a:solidFill>
                  <a:srgbClr val="FF0000"/>
                </a:solidFill>
                <a:latin typeface="Arial" charset="0"/>
              </a:rPr>
              <a:t>ά</a:t>
            </a:r>
            <a:r>
              <a:rPr lang="el-GR" sz="2400">
                <a:solidFill>
                  <a:srgbClr val="FF0000"/>
                </a:solidFill>
                <a:latin typeface="Arial" charset="0"/>
                <a:cs typeface="Arial" charset="0"/>
              </a:rPr>
              <a:t>τ</a:t>
            </a:r>
            <a:r>
              <a:rPr lang="el-GR" sz="2400">
                <a:solidFill>
                  <a:srgbClr val="FF0000"/>
                </a:solidFill>
                <a:latin typeface="Arial" charset="0"/>
              </a:rPr>
              <a:t>ων</a:t>
            </a:r>
            <a:r>
              <a:rPr lang="el-GR" sz="2400">
                <a:solidFill>
                  <a:srgbClr val="FF0000"/>
                </a:solidFill>
                <a:latin typeface="Arial" charset="0"/>
                <a:cs typeface="Arial" charset="0"/>
              </a:rPr>
              <a:t> ανάκτησης θερμότητας</a:t>
            </a:r>
            <a:r>
              <a:rPr lang="el-GR" sz="2400">
                <a:latin typeface="Arial" charset="0"/>
                <a:cs typeface="Arial" charset="0"/>
              </a:rPr>
              <a:t>. </a:t>
            </a:r>
            <a:endParaRPr lang="el-GR" sz="2400">
              <a:latin typeface="Arial" charset="0"/>
            </a:endParaRPr>
          </a:p>
          <a:p>
            <a:pPr algn="just">
              <a:buFontTx/>
              <a:buNone/>
            </a:pPr>
            <a:r>
              <a:rPr lang="el-GR" sz="2400">
                <a:latin typeface="Arial" charset="0"/>
              </a:rPr>
              <a:t>	</a:t>
            </a:r>
          </a:p>
          <a:p>
            <a:pPr algn="just">
              <a:buFontTx/>
              <a:buNone/>
            </a:pPr>
            <a:r>
              <a:rPr lang="el-GR" sz="2400">
                <a:latin typeface="Arial" charset="0"/>
              </a:rPr>
              <a:t>	</a:t>
            </a:r>
            <a:r>
              <a:rPr lang="el-GR" sz="2400">
                <a:latin typeface="Arial" charset="0"/>
                <a:cs typeface="Arial" charset="0"/>
              </a:rPr>
              <a:t>Οι διαφορές ανάμεσα στους διάφορους τύπους συσκευών, υλικών και συστημάτων καθορίζονται κυρίως από τις λειτουργικές απαιτήσεις. </a:t>
            </a:r>
            <a:endParaRPr lang="el-GR" sz="2400">
              <a:latin typeface="Arial" charset="0"/>
            </a:endParaRPr>
          </a:p>
          <a:p>
            <a:pPr algn="just">
              <a:buFontTx/>
              <a:buNone/>
            </a:pPr>
            <a:r>
              <a:rPr lang="el-GR" sz="2400">
                <a:latin typeface="Arial" charset="0"/>
              </a:rPr>
              <a:t>	</a:t>
            </a:r>
            <a:r>
              <a:rPr lang="el-GR" sz="2400">
                <a:latin typeface="Arial" charset="0"/>
                <a:cs typeface="Arial" charset="0"/>
              </a:rPr>
              <a:t>Οι απαιτήσεις αυτές είναι συνήθως η ανάγκη για ψύξη, θέρμανση, ύγρανση ή αφύγρανση του αέρα, η διαθεσιμότητα του χώρου και η απόσταση ανάμεσα στο σημείο απόρριψης του αέρα του χώρου και στο σημείο λήψης του νωπού αέρα. </a:t>
            </a:r>
            <a:endParaRPr lang="el-GR" sz="2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04800"/>
            <a:ext cx="7772400" cy="762000"/>
          </a:xfrm>
        </p:spPr>
        <p:txBody>
          <a:bodyPr/>
          <a:lstStyle/>
          <a:p>
            <a:r>
              <a:rPr lang="el-GR" sz="3200">
                <a:solidFill>
                  <a:srgbClr val="FF0000"/>
                </a:solidFill>
              </a:rPr>
              <a:t>ΣΥΣΚΕΥΕΣ ΑΝΑΚΤΗΣΗΣ ΘΕΡΜΟΤΗΤΑΣ</a:t>
            </a:r>
          </a:p>
        </p:txBody>
      </p:sp>
      <p:sp>
        <p:nvSpPr>
          <p:cNvPr id="65539" name="Rectangle 3"/>
          <p:cNvSpPr>
            <a:spLocks noGrp="1" noChangeArrowheads="1"/>
          </p:cNvSpPr>
          <p:nvPr>
            <p:ph idx="1"/>
          </p:nvPr>
        </p:nvSpPr>
        <p:spPr>
          <a:xfrm>
            <a:off x="685800" y="1143000"/>
            <a:ext cx="7772400" cy="4953000"/>
          </a:xfrm>
        </p:spPr>
        <p:txBody>
          <a:bodyPr/>
          <a:lstStyle/>
          <a:p>
            <a:pPr algn="just">
              <a:buFontTx/>
              <a:buNone/>
            </a:pPr>
            <a:r>
              <a:rPr lang="el-GR" sz="2400">
                <a:latin typeface="Arial" charset="0"/>
              </a:rPr>
              <a:t>	</a:t>
            </a:r>
            <a:r>
              <a:rPr lang="el-GR" sz="2400">
                <a:latin typeface="Arial" charset="0"/>
                <a:cs typeface="Arial" charset="0"/>
              </a:rPr>
              <a:t>Οι κυριότερες συσκευές ανάκτησης θερμότητας στα συστήματα κλιματισμού είναι:</a:t>
            </a:r>
          </a:p>
          <a:p>
            <a:pPr algn="just">
              <a:buFontTx/>
              <a:buNone/>
            </a:pPr>
            <a:r>
              <a:rPr lang="el-GR" sz="2400">
                <a:latin typeface="Arial" charset="0"/>
              </a:rPr>
              <a:t>	</a:t>
            </a:r>
          </a:p>
          <a:p>
            <a:pPr algn="just">
              <a:buFontTx/>
              <a:buNone/>
            </a:pPr>
            <a:r>
              <a:rPr lang="el-GR" sz="2400">
                <a:latin typeface="Arial" charset="0"/>
              </a:rPr>
              <a:t>	</a:t>
            </a:r>
            <a:r>
              <a:rPr lang="el-GR" sz="2400">
                <a:solidFill>
                  <a:srgbClr val="0000FF"/>
                </a:solidFill>
                <a:latin typeface="Arial" charset="0"/>
                <a:cs typeface="Arial" charset="0"/>
              </a:rPr>
              <a:t>α) </a:t>
            </a:r>
            <a:r>
              <a:rPr lang="el-GR" sz="2400" i="1">
                <a:solidFill>
                  <a:srgbClr val="0000FF"/>
                </a:solidFill>
                <a:latin typeface="Arial" charset="0"/>
                <a:cs typeface="Arial" charset="0"/>
              </a:rPr>
              <a:t>Οι εναλλάκτες θερμότητας αέρα-αέρα (</a:t>
            </a:r>
            <a:r>
              <a:rPr lang="en-US" sz="2400" i="1">
                <a:solidFill>
                  <a:srgbClr val="0000FF"/>
                </a:solidFill>
                <a:latin typeface="Arial" charset="0"/>
                <a:cs typeface="Arial" charset="0"/>
              </a:rPr>
              <a:t>fixed plate </a:t>
            </a:r>
            <a:r>
              <a:rPr lang="el-GR" sz="2400" i="1">
                <a:solidFill>
                  <a:srgbClr val="0000FF"/>
                </a:solidFill>
                <a:latin typeface="Arial" charset="0"/>
              </a:rPr>
              <a:t> 	</a:t>
            </a:r>
            <a:r>
              <a:rPr lang="en-US" sz="2400" i="1">
                <a:solidFill>
                  <a:srgbClr val="0000FF"/>
                </a:solidFill>
                <a:latin typeface="Arial" charset="0"/>
                <a:cs typeface="Arial" charset="0"/>
              </a:rPr>
              <a:t>exchangers</a:t>
            </a:r>
            <a:r>
              <a:rPr lang="el-GR" sz="2400" i="1">
                <a:solidFill>
                  <a:srgbClr val="0000FF"/>
                </a:solidFill>
                <a:latin typeface="Arial" charset="0"/>
                <a:cs typeface="Arial" charset="0"/>
              </a:rPr>
              <a:t>)</a:t>
            </a:r>
            <a:endParaRPr lang="en-US" sz="2400">
              <a:solidFill>
                <a:srgbClr val="0000FF"/>
              </a:solidFill>
              <a:cs typeface="Times New Roman" pitchFamily="18" charset="0"/>
            </a:endParaRPr>
          </a:p>
          <a:p>
            <a:pPr algn="just">
              <a:buFontTx/>
              <a:buNone/>
            </a:pPr>
            <a:r>
              <a:rPr lang="el-GR" sz="2400">
                <a:latin typeface="Arial" charset="0"/>
              </a:rPr>
              <a:t>	</a:t>
            </a:r>
            <a:r>
              <a:rPr lang="el-GR" sz="2400">
                <a:latin typeface="Arial" charset="0"/>
                <a:cs typeface="Arial" charset="0"/>
              </a:rPr>
              <a:t>Αυτοί είναι </a:t>
            </a:r>
            <a:r>
              <a:rPr lang="el-GR" sz="2400">
                <a:latin typeface="Arial" charset="0"/>
              </a:rPr>
              <a:t>πλακοειδείς </a:t>
            </a:r>
            <a:r>
              <a:rPr lang="el-GR" sz="2400">
                <a:latin typeface="Arial" charset="0"/>
                <a:cs typeface="Arial" charset="0"/>
              </a:rPr>
              <a:t>εναλλάκτες διασταυρούμενης ροής, μέσα στους οποίους γίνεται ανάκτηση της </a:t>
            </a:r>
            <a:r>
              <a:rPr lang="el-GR" sz="2400">
                <a:solidFill>
                  <a:srgbClr val="FF0000"/>
                </a:solidFill>
                <a:latin typeface="Arial" charset="0"/>
                <a:cs typeface="Arial" charset="0"/>
              </a:rPr>
              <a:t>αισθητής θερμότητας</a:t>
            </a:r>
            <a:r>
              <a:rPr lang="el-GR" sz="2400">
                <a:latin typeface="Arial" charset="0"/>
                <a:cs typeface="Arial" charset="0"/>
              </a:rPr>
              <a:t> του αέρα που απορρίπτεται στο ύπαιθρο από το νωπό αέρα που προσάγεται στους χώρους. </a:t>
            </a:r>
            <a:endParaRPr lang="el-GR" sz="2400">
              <a:latin typeface="Arial" charset="0"/>
            </a:endParaRPr>
          </a:p>
          <a:p>
            <a:pPr algn="just">
              <a:buFontTx/>
              <a:buNone/>
            </a:pPr>
            <a:r>
              <a:rPr lang="el-GR" sz="2400">
                <a:latin typeface="Arial" charset="0"/>
              </a:rPr>
              <a:t>	</a:t>
            </a:r>
            <a:r>
              <a:rPr lang="el-GR" sz="2400">
                <a:latin typeface="Arial" charset="0"/>
                <a:cs typeface="Arial" charset="0"/>
              </a:rPr>
              <a:t>Τοποθετούνται συνήθως μέσα στην κλιματιστική μονάδα. </a:t>
            </a:r>
            <a:endParaRPr lang="el-GR" sz="2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AIR TO AIR-1"/>
          <p:cNvPicPr>
            <a:picLocks noGrp="1" noChangeAspect="1" noChangeArrowheads="1"/>
          </p:cNvPicPr>
          <p:nvPr>
            <p:ph/>
          </p:nvPr>
        </p:nvPicPr>
        <p:blipFill>
          <a:blip r:embed="rId2" cstate="print"/>
          <a:srcRect/>
          <a:stretch>
            <a:fillRect/>
          </a:stretch>
        </p:blipFill>
        <p:spPr>
          <a:xfrm>
            <a:off x="685800" y="1189038"/>
            <a:ext cx="7772400" cy="4327525"/>
          </a:xfrm>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sz="half" idx="1"/>
          </p:nvPr>
        </p:nvSpPr>
        <p:spPr>
          <a:xfrm>
            <a:off x="609600" y="609600"/>
            <a:ext cx="3886200" cy="5562600"/>
          </a:xfrm>
        </p:spPr>
        <p:txBody>
          <a:bodyPr/>
          <a:lstStyle/>
          <a:p>
            <a:pPr algn="just">
              <a:lnSpc>
                <a:spcPct val="90000"/>
              </a:lnSpc>
              <a:buFontTx/>
              <a:buNone/>
            </a:pPr>
            <a:r>
              <a:rPr lang="el-GR" sz="2000">
                <a:latin typeface="Arial" charset="0"/>
              </a:rPr>
              <a:t>	</a:t>
            </a:r>
            <a:r>
              <a:rPr lang="el-GR" sz="2400">
                <a:latin typeface="Arial" charset="0"/>
              </a:rPr>
              <a:t>Η ανάκτηση θερμότητας επιτυγχάνεται με την εναλλαγή θερμότητας μεταξύ του </a:t>
            </a:r>
            <a:r>
              <a:rPr lang="el-GR" sz="2400">
                <a:solidFill>
                  <a:srgbClr val="0000FF"/>
                </a:solidFill>
                <a:latin typeface="Arial" charset="0"/>
              </a:rPr>
              <a:t>νωπού αέρα</a:t>
            </a:r>
            <a:r>
              <a:rPr lang="el-GR" sz="2400">
                <a:latin typeface="Arial" charset="0"/>
              </a:rPr>
              <a:t> και του </a:t>
            </a:r>
            <a:r>
              <a:rPr lang="el-GR" sz="2400">
                <a:solidFill>
                  <a:srgbClr val="FF6600"/>
                </a:solidFill>
                <a:latin typeface="Arial" charset="0"/>
              </a:rPr>
              <a:t>απορριπτόμε-νου αέρα </a:t>
            </a:r>
            <a:r>
              <a:rPr lang="el-GR" sz="2400">
                <a:latin typeface="Arial" charset="0"/>
              </a:rPr>
              <a:t>μέσω λεπτών επιφανειών που συνή-θως είναι μεταλλικές και απέχουν μεταξύ τους από 2.5 έως 12.5 </a:t>
            </a:r>
            <a:r>
              <a:rPr lang="en-US" sz="2400">
                <a:latin typeface="Arial" charset="0"/>
              </a:rPr>
              <a:t>mm</a:t>
            </a:r>
            <a:r>
              <a:rPr lang="el-GR" sz="2400">
                <a:latin typeface="Arial" charset="0"/>
              </a:rPr>
              <a:t>.</a:t>
            </a:r>
          </a:p>
          <a:p>
            <a:pPr algn="just">
              <a:lnSpc>
                <a:spcPct val="90000"/>
              </a:lnSpc>
              <a:buFontTx/>
              <a:buNone/>
            </a:pPr>
            <a:r>
              <a:rPr lang="el-GR" sz="2400">
                <a:latin typeface="Arial" charset="0"/>
              </a:rPr>
              <a:t>	</a:t>
            </a:r>
            <a:r>
              <a:rPr lang="el-GR" sz="2400">
                <a:solidFill>
                  <a:srgbClr val="009900"/>
                </a:solidFill>
                <a:latin typeface="Arial" charset="0"/>
              </a:rPr>
              <a:t>Πλεονέκτημα</a:t>
            </a:r>
            <a:r>
              <a:rPr lang="en-US" sz="2400">
                <a:latin typeface="Arial" charset="0"/>
              </a:rPr>
              <a:t>:</a:t>
            </a:r>
            <a:r>
              <a:rPr lang="el-GR" sz="2400">
                <a:latin typeface="Arial" charset="0"/>
              </a:rPr>
              <a:t> δεν έχουν λειτουργικά μέρη.</a:t>
            </a:r>
          </a:p>
          <a:p>
            <a:pPr algn="just">
              <a:lnSpc>
                <a:spcPct val="90000"/>
              </a:lnSpc>
              <a:buFontTx/>
              <a:buNone/>
            </a:pPr>
            <a:r>
              <a:rPr lang="el-GR" sz="2400">
                <a:latin typeface="Arial" charset="0"/>
              </a:rPr>
              <a:t>	</a:t>
            </a:r>
            <a:r>
              <a:rPr lang="el-GR" sz="2400">
                <a:solidFill>
                  <a:srgbClr val="009900"/>
                </a:solidFill>
                <a:latin typeface="Arial" charset="0"/>
              </a:rPr>
              <a:t>Μειονέκτημα</a:t>
            </a:r>
            <a:r>
              <a:rPr lang="en-US" sz="2400">
                <a:latin typeface="Arial" charset="0"/>
              </a:rPr>
              <a:t>: </a:t>
            </a:r>
            <a:r>
              <a:rPr lang="el-GR" sz="2400">
                <a:latin typeface="Arial" charset="0"/>
              </a:rPr>
              <a:t>δεν εναλ-λάσσουν υγρασία, αυξάνουν την πτώση πίεσης του αέρα.</a:t>
            </a:r>
            <a:endParaRPr lang="el-GR" sz="2400">
              <a:solidFill>
                <a:srgbClr val="FF6600"/>
              </a:solidFill>
            </a:endParaRPr>
          </a:p>
        </p:txBody>
      </p:sp>
      <p:pic>
        <p:nvPicPr>
          <p:cNvPr id="67587" name="Picture 3" descr="AIR TO AIR-3"/>
          <p:cNvPicPr>
            <a:picLocks noGrp="1" noChangeAspect="1" noChangeArrowheads="1"/>
          </p:cNvPicPr>
          <p:nvPr>
            <p:ph type="clipArt" sz="half" idx="2"/>
          </p:nvPr>
        </p:nvPicPr>
        <p:blipFill>
          <a:blip r:embed="rId2" cstate="print"/>
          <a:srcRect/>
          <a:stretch>
            <a:fillRect/>
          </a:stretch>
        </p:blipFill>
        <p:spPr>
          <a:xfrm>
            <a:off x="4953000" y="2057400"/>
            <a:ext cx="3962400" cy="3200400"/>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914400"/>
          </a:xfrm>
        </p:spPr>
        <p:txBody>
          <a:bodyPr/>
          <a:lstStyle/>
          <a:p>
            <a:r>
              <a:rPr lang="el-GR" sz="3200">
                <a:solidFill>
                  <a:srgbClr val="FF0000"/>
                </a:solidFill>
                <a:latin typeface="Arial" charset="0"/>
                <a:cs typeface="Arial" charset="0"/>
              </a:rPr>
              <a:t>Συστήματα κλιματισμού μόνο με αέρα</a:t>
            </a:r>
          </a:p>
        </p:txBody>
      </p:sp>
      <p:sp>
        <p:nvSpPr>
          <p:cNvPr id="7171" name="Rectangle 3"/>
          <p:cNvSpPr>
            <a:spLocks noGrp="1" noChangeArrowheads="1"/>
          </p:cNvSpPr>
          <p:nvPr>
            <p:ph type="body" idx="1"/>
          </p:nvPr>
        </p:nvSpPr>
        <p:spPr>
          <a:xfrm>
            <a:off x="685800" y="1447800"/>
            <a:ext cx="7772400" cy="4648200"/>
          </a:xfrm>
        </p:spPr>
        <p:txBody>
          <a:bodyPr/>
          <a:lstStyle/>
          <a:p>
            <a:pPr algn="just">
              <a:buFontTx/>
              <a:buNone/>
            </a:pPr>
            <a:r>
              <a:rPr lang="el-GR"/>
              <a:t>	</a:t>
            </a:r>
            <a:r>
              <a:rPr lang="el-GR" sz="2400">
                <a:latin typeface="Arial" charset="0"/>
                <a:cs typeface="Arial" charset="0"/>
              </a:rPr>
              <a:t>Στα συστήματα αυτά ο κλιματισμένος αέρας παρασκευάζεται στην </a:t>
            </a:r>
            <a:r>
              <a:rPr lang="el-GR" sz="2400">
                <a:solidFill>
                  <a:srgbClr val="FF9900"/>
                </a:solidFill>
                <a:latin typeface="Arial" charset="0"/>
                <a:cs typeface="Arial" charset="0"/>
              </a:rPr>
              <a:t>κεντρική μονάδα κλιματισμού</a:t>
            </a:r>
            <a:r>
              <a:rPr lang="el-GR" sz="2400">
                <a:latin typeface="Arial" charset="0"/>
                <a:cs typeface="Arial" charset="0"/>
              </a:rPr>
              <a:t> και μεταφέρεται διαμέσου δικτύου </a:t>
            </a:r>
            <a:r>
              <a:rPr lang="el-GR" sz="2400">
                <a:solidFill>
                  <a:srgbClr val="FF0000"/>
                </a:solidFill>
                <a:latin typeface="Arial" charset="0"/>
                <a:cs typeface="Arial" charset="0"/>
              </a:rPr>
              <a:t>αεραγωγών </a:t>
            </a:r>
            <a:r>
              <a:rPr lang="el-GR" sz="2400">
                <a:latin typeface="Arial" charset="0"/>
                <a:cs typeface="Arial" charset="0"/>
              </a:rPr>
              <a:t>στους κλιματιζόμενους χώρους. </a:t>
            </a:r>
            <a:r>
              <a:rPr lang="el-GR" sz="2400">
                <a:latin typeface="Arial" charset="0"/>
              </a:rPr>
              <a:t>Στην </a:t>
            </a:r>
            <a:r>
              <a:rPr lang="el-GR" sz="2400">
                <a:solidFill>
                  <a:srgbClr val="FF9900"/>
                </a:solidFill>
                <a:latin typeface="Arial" charset="0"/>
              </a:rPr>
              <a:t>κεντρική μονάδα κλιματισμού</a:t>
            </a:r>
            <a:r>
              <a:rPr lang="el-GR" sz="2400">
                <a:latin typeface="Arial" charset="0"/>
                <a:cs typeface="Arial" charset="0"/>
              </a:rPr>
              <a:t> εξωτερικός αέρας αναρροφάται από το ύπαιθρο, αναμιγνύεται στον </a:t>
            </a:r>
            <a:r>
              <a:rPr lang="el-GR" sz="2400">
                <a:solidFill>
                  <a:srgbClr val="009900"/>
                </a:solidFill>
                <a:latin typeface="Arial" charset="0"/>
                <a:cs typeface="Arial" charset="0"/>
              </a:rPr>
              <a:t>θάλαμο μίξης</a:t>
            </a:r>
            <a:r>
              <a:rPr lang="el-GR" sz="2400">
                <a:latin typeface="Arial" charset="0"/>
                <a:cs typeface="Arial" charset="0"/>
              </a:rPr>
              <a:t> με ένα τμήμα του αέρα </a:t>
            </a:r>
            <a:r>
              <a:rPr lang="el-GR" sz="2400">
                <a:solidFill>
                  <a:srgbClr val="FF0000"/>
                </a:solidFill>
                <a:latin typeface="Arial" charset="0"/>
                <a:cs typeface="Arial" charset="0"/>
              </a:rPr>
              <a:t>που επιστρέφει από το κτίριο</a:t>
            </a:r>
            <a:r>
              <a:rPr lang="el-GR" sz="2400">
                <a:latin typeface="Arial" charset="0"/>
                <a:cs typeface="Arial" charset="0"/>
              </a:rPr>
              <a:t> και </a:t>
            </a:r>
            <a:r>
              <a:rPr lang="el-GR" sz="2400">
                <a:solidFill>
                  <a:srgbClr val="0099FF"/>
                </a:solidFill>
                <a:latin typeface="Arial" charset="0"/>
                <a:cs typeface="Arial" charset="0"/>
              </a:rPr>
              <a:t>φιλτράρεται</a:t>
            </a:r>
            <a:r>
              <a:rPr lang="el-GR" sz="2400">
                <a:latin typeface="Arial" charset="0"/>
                <a:cs typeface="Arial" charset="0"/>
              </a:rPr>
              <a:t>. </a:t>
            </a:r>
            <a:endParaRPr lang="en-US" sz="2400">
              <a:latin typeface="Arial" charset="0"/>
              <a:cs typeface="Arial" charset="0"/>
            </a:endParaRPr>
          </a:p>
          <a:p>
            <a:pPr algn="just">
              <a:buFontTx/>
              <a:buNone/>
            </a:pPr>
            <a:r>
              <a:rPr lang="en-US" sz="2400">
                <a:latin typeface="Arial" charset="0"/>
                <a:cs typeface="Arial" charset="0"/>
              </a:rPr>
              <a:t>	</a:t>
            </a:r>
            <a:r>
              <a:rPr lang="el-GR" sz="2400">
                <a:latin typeface="Arial" charset="0"/>
              </a:rPr>
              <a:t>Στη συνέχεια ακολουθεί η επεξεργασία του αέρα δηλαδή η θέρμανση, ψύξη, ύγρανση, αφύγρανση κ.λ.π. ανάλογα με τις επιθυμητές συνθήκες.</a:t>
            </a:r>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sz="half" idx="1"/>
          </p:nvPr>
        </p:nvSpPr>
        <p:spPr>
          <a:xfrm>
            <a:off x="685800" y="533400"/>
            <a:ext cx="3810000" cy="5562600"/>
          </a:xfrm>
        </p:spPr>
        <p:txBody>
          <a:bodyPr/>
          <a:lstStyle/>
          <a:p>
            <a:pPr algn="just">
              <a:buFontTx/>
              <a:buNone/>
            </a:pPr>
            <a:r>
              <a:rPr lang="el-GR" sz="2800"/>
              <a:t>	</a:t>
            </a:r>
            <a:r>
              <a:rPr lang="el-GR" sz="2400">
                <a:latin typeface="Arial" charset="0"/>
              </a:rPr>
              <a:t>Τα δύο ρεύματα αέρα διασταυρώνονται πάνω στον εναλλάκτη.</a:t>
            </a:r>
          </a:p>
          <a:p>
            <a:pPr algn="just">
              <a:buFontTx/>
              <a:buNone/>
            </a:pPr>
            <a:r>
              <a:rPr lang="el-GR" sz="2400">
                <a:latin typeface="Arial" charset="0"/>
              </a:rPr>
              <a:t>	Οι δύο δίοδοι του αέρα είναι σαφώς διαχωρι-σμένες μεταξύ τους και </a:t>
            </a:r>
            <a:r>
              <a:rPr lang="el-GR" sz="2400" u="sng">
                <a:solidFill>
                  <a:srgbClr val="0000FF"/>
                </a:solidFill>
                <a:latin typeface="Arial" charset="0"/>
              </a:rPr>
              <a:t>δεν γίνεται</a:t>
            </a:r>
            <a:r>
              <a:rPr lang="el-GR" sz="2400">
                <a:solidFill>
                  <a:srgbClr val="0000FF"/>
                </a:solidFill>
                <a:latin typeface="Arial" charset="0"/>
              </a:rPr>
              <a:t> ανάμιξη των δύο ρευμάτων του αέρα</a:t>
            </a:r>
            <a:r>
              <a:rPr lang="el-GR" sz="2400">
                <a:latin typeface="Arial" charset="0"/>
              </a:rPr>
              <a:t>.</a:t>
            </a:r>
          </a:p>
          <a:p>
            <a:pPr algn="just">
              <a:buFontTx/>
              <a:buNone/>
            </a:pPr>
            <a:r>
              <a:rPr lang="el-GR" sz="2400">
                <a:latin typeface="Arial" charset="0"/>
              </a:rPr>
              <a:t>	Ο </a:t>
            </a:r>
            <a:r>
              <a:rPr lang="el-GR" sz="2400">
                <a:solidFill>
                  <a:srgbClr val="FF0000"/>
                </a:solidFill>
                <a:latin typeface="Arial" charset="0"/>
              </a:rPr>
              <a:t>βαθμός απόδοσης</a:t>
            </a:r>
            <a:r>
              <a:rPr lang="el-GR" sz="2400">
                <a:latin typeface="Arial" charset="0"/>
              </a:rPr>
              <a:t> κυμαίνεται από </a:t>
            </a:r>
            <a:r>
              <a:rPr lang="el-GR" sz="2400">
                <a:solidFill>
                  <a:srgbClr val="FF0000"/>
                </a:solidFill>
                <a:latin typeface="Arial" charset="0"/>
              </a:rPr>
              <a:t>40% </a:t>
            </a:r>
            <a:r>
              <a:rPr lang="el-GR" sz="2400">
                <a:latin typeface="Arial" charset="0"/>
              </a:rPr>
              <a:t>έως</a:t>
            </a:r>
            <a:r>
              <a:rPr lang="el-GR" sz="2400">
                <a:solidFill>
                  <a:srgbClr val="FF0000"/>
                </a:solidFill>
                <a:latin typeface="Arial" charset="0"/>
              </a:rPr>
              <a:t> 60%</a:t>
            </a:r>
            <a:r>
              <a:rPr lang="el-GR" sz="2400">
                <a:latin typeface="Arial" charset="0"/>
              </a:rPr>
              <a:t>, ανάλογα με την κατασκευή και τις ταχύτητες του αέρα.</a:t>
            </a:r>
          </a:p>
          <a:p>
            <a:pPr>
              <a:buFontTx/>
              <a:buNone/>
            </a:pPr>
            <a:endParaRPr lang="el-GR" sz="2800"/>
          </a:p>
        </p:txBody>
      </p:sp>
      <p:pic>
        <p:nvPicPr>
          <p:cNvPr id="68611" name="Picture 3" descr="AIR TO AIR-4"/>
          <p:cNvPicPr>
            <a:picLocks noGrp="1" noChangeAspect="1" noChangeArrowheads="1"/>
          </p:cNvPicPr>
          <p:nvPr>
            <p:ph type="body" sz="half" idx="2"/>
          </p:nvPr>
        </p:nvPicPr>
        <p:blipFill>
          <a:blip r:embed="rId2" cstate="print"/>
          <a:srcRect/>
          <a:stretch>
            <a:fillRect/>
          </a:stretch>
        </p:blipFill>
        <p:spPr>
          <a:xfrm>
            <a:off x="4648200" y="1641475"/>
            <a:ext cx="3810000" cy="4032250"/>
          </a:xfrm>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381000"/>
            <a:ext cx="7772400" cy="685800"/>
          </a:xfrm>
        </p:spPr>
        <p:txBody>
          <a:bodyPr/>
          <a:lstStyle/>
          <a:p>
            <a:r>
              <a:rPr lang="el-GR" sz="3200">
                <a:solidFill>
                  <a:srgbClr val="FF0000"/>
                </a:solidFill>
              </a:rPr>
              <a:t>ΣΥΣΚΕΥΕΣ ΑΝΑΚΤΗΣΗΣ ΘΕΡΜΟΤΗΤΑΣ</a:t>
            </a:r>
          </a:p>
        </p:txBody>
      </p:sp>
      <p:sp>
        <p:nvSpPr>
          <p:cNvPr id="69635" name="Rectangle 3"/>
          <p:cNvSpPr>
            <a:spLocks noGrp="1" noChangeArrowheads="1"/>
          </p:cNvSpPr>
          <p:nvPr>
            <p:ph idx="1"/>
          </p:nvPr>
        </p:nvSpPr>
        <p:spPr>
          <a:xfrm>
            <a:off x="685800" y="1447800"/>
            <a:ext cx="7772400" cy="4648200"/>
          </a:xfrm>
        </p:spPr>
        <p:txBody>
          <a:bodyPr/>
          <a:lstStyle/>
          <a:p>
            <a:pPr algn="just">
              <a:buFontTx/>
              <a:buNone/>
            </a:pPr>
            <a:r>
              <a:rPr lang="el-GR"/>
              <a:t>	</a:t>
            </a:r>
            <a:r>
              <a:rPr lang="el-GR" sz="2400">
                <a:solidFill>
                  <a:srgbClr val="0000FF"/>
                </a:solidFill>
                <a:latin typeface="Arial" charset="0"/>
                <a:cs typeface="Arial" charset="0"/>
              </a:rPr>
              <a:t>β) </a:t>
            </a:r>
            <a:r>
              <a:rPr lang="el-GR" sz="2400" i="1">
                <a:solidFill>
                  <a:srgbClr val="0000FF"/>
                </a:solidFill>
                <a:latin typeface="Arial" charset="0"/>
                <a:cs typeface="Arial" charset="0"/>
              </a:rPr>
              <a:t>Οι εναλλάκτες θερμότητας αέρα-νερού (</a:t>
            </a:r>
            <a:r>
              <a:rPr lang="en-US" sz="2400" i="1">
                <a:solidFill>
                  <a:srgbClr val="0000FF"/>
                </a:solidFill>
                <a:latin typeface="Arial" charset="0"/>
                <a:cs typeface="Arial" charset="0"/>
              </a:rPr>
              <a:t>finned </a:t>
            </a:r>
            <a:r>
              <a:rPr lang="el-GR" sz="2400" i="1">
                <a:solidFill>
                  <a:srgbClr val="0000FF"/>
                </a:solidFill>
                <a:latin typeface="Arial" charset="0"/>
              </a:rPr>
              <a:t>	</a:t>
            </a:r>
            <a:r>
              <a:rPr lang="en-US" sz="2400" i="1">
                <a:solidFill>
                  <a:srgbClr val="0000FF"/>
                </a:solidFill>
                <a:latin typeface="Arial" charset="0"/>
                <a:cs typeface="Arial" charset="0"/>
              </a:rPr>
              <a:t>tube</a:t>
            </a:r>
            <a:r>
              <a:rPr lang="el-GR" sz="2400" i="1">
                <a:solidFill>
                  <a:srgbClr val="0000FF"/>
                </a:solidFill>
                <a:latin typeface="Arial" charset="0"/>
                <a:cs typeface="Arial" charset="0"/>
              </a:rPr>
              <a:t>/</a:t>
            </a:r>
            <a:r>
              <a:rPr lang="en-US" sz="2400" i="1">
                <a:solidFill>
                  <a:srgbClr val="0000FF"/>
                </a:solidFill>
                <a:latin typeface="Arial" charset="0"/>
                <a:cs typeface="Arial" charset="0"/>
              </a:rPr>
              <a:t>coil exchangers</a:t>
            </a:r>
            <a:r>
              <a:rPr lang="el-GR" sz="2400" i="1">
                <a:solidFill>
                  <a:srgbClr val="0000FF"/>
                </a:solidFill>
                <a:latin typeface="Arial" charset="0"/>
                <a:cs typeface="Arial" charset="0"/>
              </a:rPr>
              <a:t>)</a:t>
            </a:r>
            <a:endParaRPr lang="en-US" sz="2400">
              <a:solidFill>
                <a:srgbClr val="0000FF"/>
              </a:solidFill>
              <a:cs typeface="Times New Roman" pitchFamily="18" charset="0"/>
            </a:endParaRPr>
          </a:p>
          <a:p>
            <a:pPr algn="just">
              <a:buFontTx/>
              <a:buNone/>
            </a:pPr>
            <a:r>
              <a:rPr lang="el-GR" sz="2400">
                <a:latin typeface="Arial" charset="0"/>
              </a:rPr>
              <a:t>	</a:t>
            </a:r>
            <a:r>
              <a:rPr lang="el-GR" sz="2400">
                <a:latin typeface="Arial" charset="0"/>
                <a:cs typeface="Arial" charset="0"/>
              </a:rPr>
              <a:t>Η ανάκτηση ενέργειας στο σύστημα αυτό γίνεται με την παρεμβολή ενός </a:t>
            </a:r>
            <a:r>
              <a:rPr lang="el-GR" sz="2400">
                <a:solidFill>
                  <a:srgbClr val="009900"/>
                </a:solidFill>
                <a:latin typeface="Arial" charset="0"/>
                <a:cs typeface="Arial" charset="0"/>
              </a:rPr>
              <a:t>εναλλάκτη θερμότητας αέρα-νερού</a:t>
            </a:r>
            <a:r>
              <a:rPr lang="el-GR" sz="2400">
                <a:latin typeface="Arial" charset="0"/>
                <a:cs typeface="Arial" charset="0"/>
              </a:rPr>
              <a:t>, ο οποίος μεταφέρει την αισθητή θερμότητα του απορριπτόμενου αέρα σε ένα </a:t>
            </a:r>
            <a:r>
              <a:rPr lang="el-GR" sz="2400">
                <a:solidFill>
                  <a:srgbClr val="336699"/>
                </a:solidFill>
                <a:latin typeface="Arial" charset="0"/>
                <a:cs typeface="Arial" charset="0"/>
              </a:rPr>
              <a:t>κύκλωμα νερού ανακυκλοφορίας</a:t>
            </a:r>
            <a:r>
              <a:rPr lang="el-GR" sz="2400">
                <a:latin typeface="Arial" charset="0"/>
                <a:cs typeface="Arial" charset="0"/>
              </a:rPr>
              <a:t>. </a:t>
            </a:r>
            <a:endParaRPr lang="el-GR" sz="2400">
              <a:latin typeface="Arial" charset="0"/>
            </a:endParaRPr>
          </a:p>
          <a:p>
            <a:pPr algn="just">
              <a:buFontTx/>
              <a:buNone/>
            </a:pPr>
            <a:r>
              <a:rPr lang="el-GR" sz="2400">
                <a:latin typeface="Arial" charset="0"/>
              </a:rPr>
              <a:t>	</a:t>
            </a:r>
            <a:r>
              <a:rPr lang="el-GR" sz="2400">
                <a:latin typeface="Arial" charset="0"/>
                <a:cs typeface="Arial" charset="0"/>
              </a:rPr>
              <a:t>Η θερμότητα αυτή μέσω ενός δεύτερου εναλλάκτη, ο οποίος παρεμβάλλεται στο ρεύμα νωπού αέρα, χρησιμεύει για την προθέρμανση ή την πρόψυξη του εξωτερικού αέρα.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IR TO WATER-1"/>
          <p:cNvPicPr>
            <a:picLocks noGrp="1" noChangeAspect="1" noChangeArrowheads="1"/>
          </p:cNvPicPr>
          <p:nvPr>
            <p:ph/>
          </p:nvPr>
        </p:nvPicPr>
        <p:blipFill>
          <a:blip r:embed="rId2" cstate="print"/>
          <a:srcRect/>
          <a:stretch>
            <a:fillRect/>
          </a:stretch>
        </p:blipFill>
        <p:spPr>
          <a:xfrm>
            <a:off x="533400" y="914400"/>
            <a:ext cx="8229600" cy="4738688"/>
          </a:xfrm>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AIR TO WATER-3"/>
          <p:cNvPicPr>
            <a:picLocks noGrp="1" noChangeAspect="1" noChangeArrowheads="1"/>
          </p:cNvPicPr>
          <p:nvPr>
            <p:ph/>
          </p:nvPr>
        </p:nvPicPr>
        <p:blipFill>
          <a:blip r:embed="rId2" cstate="print"/>
          <a:srcRect/>
          <a:stretch>
            <a:fillRect/>
          </a:stretch>
        </p:blipFill>
        <p:spPr>
          <a:xfrm>
            <a:off x="304800" y="1066800"/>
            <a:ext cx="8153400" cy="4367213"/>
          </a:xfrm>
          <a:noFill/>
          <a:ln/>
        </p:spPr>
      </p:pic>
      <p:sp>
        <p:nvSpPr>
          <p:cNvPr id="71683" name="Rectangle 3"/>
          <p:cNvSpPr>
            <a:spLocks noChangeArrowheads="1"/>
          </p:cNvSpPr>
          <p:nvPr/>
        </p:nvSpPr>
        <p:spPr bwMode="auto">
          <a:xfrm>
            <a:off x="609600" y="5534025"/>
            <a:ext cx="4468813" cy="396875"/>
          </a:xfrm>
          <a:prstGeom prst="rect">
            <a:avLst/>
          </a:prstGeom>
          <a:noFill/>
          <a:ln w="9525">
            <a:noFill/>
            <a:miter lim="800000"/>
            <a:headEnd/>
            <a:tailEnd/>
          </a:ln>
          <a:effectLst/>
        </p:spPr>
        <p:txBody>
          <a:bodyPr wrap="none">
            <a:spAutoFit/>
          </a:bodyPr>
          <a:lstStyle/>
          <a:p>
            <a:r>
              <a:rPr lang="el-GR" sz="2000" b="1">
                <a:solidFill>
                  <a:srgbClr val="0000FF"/>
                </a:solidFill>
                <a:latin typeface="Arial" charset="0"/>
                <a:cs typeface="Arial" charset="0"/>
              </a:rPr>
              <a:t>εναλλάκτες θερμότητας αέρα-νερού</a:t>
            </a:r>
          </a:p>
        </p:txBody>
      </p:sp>
      <p:sp>
        <p:nvSpPr>
          <p:cNvPr id="71684" name="Line 4"/>
          <p:cNvSpPr>
            <a:spLocks noChangeShapeType="1"/>
          </p:cNvSpPr>
          <p:nvPr/>
        </p:nvSpPr>
        <p:spPr bwMode="auto">
          <a:xfrm flipH="1" flipV="1">
            <a:off x="2590800" y="4572000"/>
            <a:ext cx="457200" cy="762000"/>
          </a:xfrm>
          <a:prstGeom prst="line">
            <a:avLst/>
          </a:prstGeom>
          <a:noFill/>
          <a:ln w="9525">
            <a:solidFill>
              <a:schemeClr val="tx1"/>
            </a:solidFill>
            <a:round/>
            <a:headEnd/>
            <a:tailEnd type="triangle" w="med" len="med"/>
          </a:ln>
          <a:effectLst/>
        </p:spPr>
        <p:txBody>
          <a:bodyPr/>
          <a:lstStyle/>
          <a:p>
            <a:endParaRPr lang="el-GR"/>
          </a:p>
        </p:txBody>
      </p:sp>
      <p:sp>
        <p:nvSpPr>
          <p:cNvPr id="71685" name="Line 5"/>
          <p:cNvSpPr>
            <a:spLocks noChangeShapeType="1"/>
          </p:cNvSpPr>
          <p:nvPr/>
        </p:nvSpPr>
        <p:spPr bwMode="auto">
          <a:xfrm flipH="1" flipV="1">
            <a:off x="2590800" y="2895600"/>
            <a:ext cx="533400" cy="2438400"/>
          </a:xfrm>
          <a:prstGeom prst="line">
            <a:avLst/>
          </a:prstGeom>
          <a:noFill/>
          <a:ln w="9525">
            <a:solidFill>
              <a:schemeClr val="tx1"/>
            </a:solidFill>
            <a:round/>
            <a:headEnd/>
            <a:tailEnd type="triangle" w="med" len="med"/>
          </a:ln>
          <a:effectLst/>
        </p:spPr>
        <p:txBody>
          <a:bodyPr/>
          <a:lstStyle/>
          <a:p>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just"/>
            <a:r>
              <a:rPr lang="el-GR" sz="2400">
                <a:latin typeface="Arial" charset="0"/>
                <a:cs typeface="Arial" charset="0"/>
              </a:rPr>
              <a:t>Οι εναλλάκτες μπορεί να είναι τοποθετημένοι και εκτός της κεντρικής κλιματιστικής μονάδας, σε δύο </a:t>
            </a:r>
            <a:r>
              <a:rPr lang="el-GR" sz="2400">
                <a:solidFill>
                  <a:srgbClr val="009900"/>
                </a:solidFill>
                <a:latin typeface="Arial" charset="0"/>
                <a:cs typeface="Arial" charset="0"/>
              </a:rPr>
              <a:t>απομακρυσμένα μεταξύ τους σημεία</a:t>
            </a:r>
            <a:r>
              <a:rPr lang="el-GR" sz="2400">
                <a:latin typeface="Arial" charset="0"/>
                <a:cs typeface="Arial" charset="0"/>
              </a:rPr>
              <a:t>. </a:t>
            </a:r>
          </a:p>
        </p:txBody>
      </p:sp>
      <p:sp>
        <p:nvSpPr>
          <p:cNvPr id="72707" name="Rectangle 3"/>
          <p:cNvSpPr>
            <a:spLocks noGrp="1" noChangeArrowheads="1"/>
          </p:cNvSpPr>
          <p:nvPr>
            <p:ph type="body" sz="half" idx="1"/>
          </p:nvPr>
        </p:nvSpPr>
        <p:spPr>
          <a:xfrm>
            <a:off x="685800" y="1981200"/>
            <a:ext cx="4038600" cy="4114800"/>
          </a:xfrm>
        </p:spPr>
        <p:txBody>
          <a:bodyPr/>
          <a:lstStyle/>
          <a:p>
            <a:pPr algn="just">
              <a:buFontTx/>
              <a:buNone/>
            </a:pPr>
            <a:r>
              <a:rPr lang="el-GR" sz="2000">
                <a:latin typeface="Arial" charset="0"/>
              </a:rPr>
              <a:t>	</a:t>
            </a:r>
            <a:r>
              <a:rPr lang="el-GR" sz="2000">
                <a:latin typeface="Arial" charset="0"/>
                <a:cs typeface="Arial" charset="0"/>
              </a:rPr>
              <a:t>Ο βαθμός ανάκτησης της αισθητής θερμότητας κυμαίνε</a:t>
            </a:r>
            <a:r>
              <a:rPr lang="el-GR" sz="2000">
                <a:latin typeface="Arial" charset="0"/>
              </a:rPr>
              <a:t>-</a:t>
            </a:r>
            <a:r>
              <a:rPr lang="el-GR" sz="2000">
                <a:latin typeface="Arial" charset="0"/>
                <a:cs typeface="Arial" charset="0"/>
              </a:rPr>
              <a:t>ται από 40% έως 60%. </a:t>
            </a:r>
            <a:endParaRPr lang="el-GR" sz="2000">
              <a:latin typeface="Arial" charset="0"/>
            </a:endParaRPr>
          </a:p>
          <a:p>
            <a:pPr algn="just">
              <a:buFontTx/>
              <a:buNone/>
            </a:pPr>
            <a:r>
              <a:rPr lang="el-GR" sz="2000">
                <a:latin typeface="Arial" charset="0"/>
              </a:rPr>
              <a:t>	</a:t>
            </a:r>
            <a:r>
              <a:rPr lang="el-GR" sz="2000">
                <a:latin typeface="Arial" charset="0"/>
                <a:cs typeface="Arial" charset="0"/>
              </a:rPr>
              <a:t>Περαιτέρω αύξηση του βαθμού απόδοσης με πρόσθεση περισσοτέρων σειρών σωλή</a:t>
            </a:r>
            <a:r>
              <a:rPr lang="el-GR" sz="2000">
                <a:latin typeface="Arial" charset="0"/>
              </a:rPr>
              <a:t>-</a:t>
            </a:r>
            <a:r>
              <a:rPr lang="el-GR" sz="2000">
                <a:latin typeface="Arial" charset="0"/>
                <a:cs typeface="Arial" charset="0"/>
              </a:rPr>
              <a:t>νων στους εναλλάκτες είναι δύσκολη, γιατί αυξάνεται πολύ η πτώση πίεσης του αέρα και απαιτούνται ανεμιστήρες μεγαλύτερης ισχύος (</a:t>
            </a:r>
            <a:r>
              <a:rPr lang="el-GR" sz="2000">
                <a:solidFill>
                  <a:srgbClr val="0000FF"/>
                </a:solidFill>
                <a:latin typeface="Arial" charset="0"/>
                <a:cs typeface="Arial" charset="0"/>
              </a:rPr>
              <a:t>με μεγα</a:t>
            </a:r>
            <a:r>
              <a:rPr lang="el-GR" sz="2000">
                <a:solidFill>
                  <a:srgbClr val="0000FF"/>
                </a:solidFill>
                <a:latin typeface="Arial" charset="0"/>
              </a:rPr>
              <a:t>-</a:t>
            </a:r>
            <a:r>
              <a:rPr lang="el-GR" sz="2000">
                <a:solidFill>
                  <a:srgbClr val="0000FF"/>
                </a:solidFill>
                <a:latin typeface="Arial" charset="0"/>
                <a:cs typeface="Arial" charset="0"/>
              </a:rPr>
              <a:t>λύτερη κατανάλωση ηλεκτρι</a:t>
            </a:r>
            <a:r>
              <a:rPr lang="el-GR" sz="2000">
                <a:solidFill>
                  <a:srgbClr val="0000FF"/>
                </a:solidFill>
                <a:latin typeface="Arial" charset="0"/>
              </a:rPr>
              <a:t>-</a:t>
            </a:r>
            <a:r>
              <a:rPr lang="el-GR" sz="2000">
                <a:solidFill>
                  <a:srgbClr val="0000FF"/>
                </a:solidFill>
                <a:latin typeface="Arial" charset="0"/>
                <a:cs typeface="Arial" charset="0"/>
              </a:rPr>
              <a:t>κής ενέργειας</a:t>
            </a:r>
            <a:r>
              <a:rPr lang="el-GR" sz="2000">
                <a:latin typeface="Arial" charset="0"/>
                <a:cs typeface="Arial" charset="0"/>
              </a:rPr>
              <a:t>).</a:t>
            </a:r>
            <a:r>
              <a:rPr lang="el-GR" sz="2000"/>
              <a:t> </a:t>
            </a:r>
          </a:p>
        </p:txBody>
      </p:sp>
      <p:pic>
        <p:nvPicPr>
          <p:cNvPr id="72708" name="Picture 4" descr="AIR TO WATER-2"/>
          <p:cNvPicPr>
            <a:picLocks noGrp="1" noChangeAspect="1" noChangeArrowheads="1"/>
          </p:cNvPicPr>
          <p:nvPr>
            <p:ph type="clipArt" sz="half" idx="2"/>
          </p:nvPr>
        </p:nvPicPr>
        <p:blipFill>
          <a:blip r:embed="rId2" cstate="print"/>
          <a:srcRect/>
          <a:stretch>
            <a:fillRect/>
          </a:stretch>
        </p:blipFill>
        <p:spPr>
          <a:xfrm>
            <a:off x="4648200" y="2654300"/>
            <a:ext cx="3810000" cy="2767013"/>
          </a:xfrm>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81000"/>
            <a:ext cx="7772400" cy="762000"/>
          </a:xfrm>
        </p:spPr>
        <p:txBody>
          <a:bodyPr/>
          <a:lstStyle/>
          <a:p>
            <a:r>
              <a:rPr lang="el-GR" sz="3200">
                <a:solidFill>
                  <a:srgbClr val="FF0000"/>
                </a:solidFill>
              </a:rPr>
              <a:t>ΣΥΣΚΕΥΕΣ ΑΝΑΚΤΗΣΗΣ ΘΕΡΜΟΤΗΤΑΣ</a:t>
            </a:r>
          </a:p>
        </p:txBody>
      </p:sp>
      <p:sp>
        <p:nvSpPr>
          <p:cNvPr id="73731" name="Rectangle 3"/>
          <p:cNvSpPr>
            <a:spLocks noGrp="1" noChangeArrowheads="1"/>
          </p:cNvSpPr>
          <p:nvPr>
            <p:ph type="body" idx="1"/>
          </p:nvPr>
        </p:nvSpPr>
        <p:spPr>
          <a:xfrm>
            <a:off x="685800" y="1295400"/>
            <a:ext cx="7772400" cy="4800600"/>
          </a:xfrm>
        </p:spPr>
        <p:txBody>
          <a:bodyPr/>
          <a:lstStyle/>
          <a:p>
            <a:pPr algn="just">
              <a:buFontTx/>
              <a:buNone/>
            </a:pPr>
            <a:r>
              <a:rPr lang="el-GR" sz="2400">
                <a:latin typeface="Arial" charset="0"/>
              </a:rPr>
              <a:t>	</a:t>
            </a:r>
            <a:r>
              <a:rPr lang="el-GR" sz="2400">
                <a:solidFill>
                  <a:srgbClr val="0000FF"/>
                </a:solidFill>
                <a:latin typeface="Arial" charset="0"/>
                <a:cs typeface="Arial" charset="0"/>
              </a:rPr>
              <a:t>γ) </a:t>
            </a:r>
            <a:r>
              <a:rPr lang="el-GR" sz="2400" i="1">
                <a:solidFill>
                  <a:srgbClr val="0000FF"/>
                </a:solidFill>
                <a:latin typeface="Arial" charset="0"/>
                <a:cs typeface="Arial" charset="0"/>
              </a:rPr>
              <a:t>Οι αναγεννητικοί εναλλάκτες θερμότητας (</a:t>
            </a:r>
            <a:r>
              <a:rPr lang="en-US" sz="2400" i="1">
                <a:solidFill>
                  <a:srgbClr val="0000FF"/>
                </a:solidFill>
                <a:latin typeface="Arial" charset="0"/>
                <a:cs typeface="Arial" charset="0"/>
              </a:rPr>
              <a:t>rotary </a:t>
            </a:r>
            <a:r>
              <a:rPr lang="el-GR" sz="2400" i="1">
                <a:solidFill>
                  <a:srgbClr val="0000FF"/>
                </a:solidFill>
                <a:latin typeface="Arial" charset="0"/>
              </a:rPr>
              <a:t>	</a:t>
            </a:r>
            <a:r>
              <a:rPr lang="en-US" sz="2400" i="1">
                <a:solidFill>
                  <a:srgbClr val="0000FF"/>
                </a:solidFill>
                <a:latin typeface="Arial" charset="0"/>
                <a:cs typeface="Arial" charset="0"/>
              </a:rPr>
              <a:t>wheel exchangers</a:t>
            </a:r>
            <a:r>
              <a:rPr lang="el-GR" sz="2400" i="1">
                <a:solidFill>
                  <a:srgbClr val="0000FF"/>
                </a:solidFill>
                <a:latin typeface="Arial" charset="0"/>
                <a:cs typeface="Arial" charset="0"/>
              </a:rPr>
              <a:t>)</a:t>
            </a:r>
            <a:endParaRPr lang="en-US" sz="2400">
              <a:solidFill>
                <a:srgbClr val="0000FF"/>
              </a:solidFill>
              <a:cs typeface="Times New Roman" pitchFamily="18" charset="0"/>
            </a:endParaRPr>
          </a:p>
          <a:p>
            <a:pPr algn="just">
              <a:buFontTx/>
              <a:buNone/>
            </a:pPr>
            <a:r>
              <a:rPr lang="el-GR" sz="2400">
                <a:latin typeface="Arial" charset="0"/>
              </a:rPr>
              <a:t>	Ο</a:t>
            </a:r>
            <a:r>
              <a:rPr lang="el-GR" sz="2400">
                <a:latin typeface="Arial" charset="0"/>
                <a:cs typeface="Arial" charset="0"/>
              </a:rPr>
              <a:t> αναγεννητ</a:t>
            </a:r>
            <a:r>
              <a:rPr lang="el-GR" sz="2400">
                <a:latin typeface="Arial" charset="0"/>
              </a:rPr>
              <a:t>ικός</a:t>
            </a:r>
            <a:r>
              <a:rPr lang="el-GR" sz="2400">
                <a:latin typeface="Arial" charset="0"/>
                <a:cs typeface="Arial" charset="0"/>
              </a:rPr>
              <a:t> εναλλάκτης </a:t>
            </a:r>
            <a:r>
              <a:rPr lang="el-GR" sz="2400">
                <a:latin typeface="Arial" charset="0"/>
              </a:rPr>
              <a:t>είναι ένας περιστρεφόμενος δίσκος με τα εξής χαρακτηριστικά</a:t>
            </a:r>
            <a:r>
              <a:rPr lang="en-US" sz="2400">
                <a:latin typeface="Arial" charset="0"/>
              </a:rPr>
              <a:t>:</a:t>
            </a:r>
            <a:endParaRPr lang="el-GR" sz="2400">
              <a:latin typeface="Arial" charset="0"/>
            </a:endParaRPr>
          </a:p>
          <a:p>
            <a:pPr algn="just">
              <a:buFontTx/>
              <a:buNone/>
            </a:pPr>
            <a:r>
              <a:rPr lang="en-US" sz="2400">
                <a:latin typeface="Arial" charset="0"/>
              </a:rPr>
              <a:t>	- </a:t>
            </a:r>
            <a:r>
              <a:rPr lang="el-GR" sz="2400">
                <a:latin typeface="Arial" charset="0"/>
              </a:rPr>
              <a:t>αποτελείται από κατάλληλο </a:t>
            </a:r>
            <a:r>
              <a:rPr lang="el-GR" sz="2400">
                <a:solidFill>
                  <a:srgbClr val="009900"/>
                </a:solidFill>
                <a:latin typeface="Arial" charset="0"/>
              </a:rPr>
              <a:t>πορώδες υλικό</a:t>
            </a:r>
            <a:r>
              <a:rPr lang="el-GR" sz="2400">
                <a:latin typeface="Arial" charset="0"/>
              </a:rPr>
              <a:t> με ικανότητα κατακράτησης θερμότητας (και σε πολλές περιπτώσεις και υγρασίας)</a:t>
            </a:r>
            <a:endParaRPr lang="en-US" sz="2400">
              <a:latin typeface="Arial" charset="0"/>
            </a:endParaRPr>
          </a:p>
          <a:p>
            <a:pPr algn="just">
              <a:buFontTx/>
              <a:buNone/>
            </a:pPr>
            <a:r>
              <a:rPr lang="en-US" sz="2400">
                <a:latin typeface="Arial" charset="0"/>
              </a:rPr>
              <a:t>	-</a:t>
            </a:r>
            <a:r>
              <a:rPr lang="el-GR" sz="2400">
                <a:latin typeface="Arial" charset="0"/>
              </a:rPr>
              <a:t>   </a:t>
            </a:r>
            <a:r>
              <a:rPr lang="el-GR" sz="2400">
                <a:solidFill>
                  <a:srgbClr val="FF0000"/>
                </a:solidFill>
                <a:latin typeface="Arial" charset="0"/>
                <a:cs typeface="Arial" charset="0"/>
              </a:rPr>
              <a:t>περιστρέφεται αργά</a:t>
            </a:r>
            <a:r>
              <a:rPr lang="el-GR" sz="2400">
                <a:latin typeface="Arial" charset="0"/>
                <a:cs typeface="Arial" charset="0"/>
              </a:rPr>
              <a:t> (5...10 στροφές/λεπτό)</a:t>
            </a:r>
            <a:r>
              <a:rPr lang="el-GR" sz="2400">
                <a:latin typeface="Arial" charset="0"/>
              </a:rPr>
              <a:t> </a:t>
            </a:r>
            <a:endParaRPr lang="en-US" sz="2400">
              <a:latin typeface="Arial" charset="0"/>
            </a:endParaRPr>
          </a:p>
          <a:p>
            <a:pPr algn="just">
              <a:buFontTx/>
              <a:buNone/>
            </a:pPr>
            <a:r>
              <a:rPr lang="en-US" sz="2400">
                <a:latin typeface="Arial" charset="0"/>
              </a:rPr>
              <a:t>	-</a:t>
            </a:r>
            <a:r>
              <a:rPr lang="el-GR" sz="2400">
                <a:latin typeface="Arial" charset="0"/>
              </a:rPr>
              <a:t> </a:t>
            </a:r>
            <a:r>
              <a:rPr lang="el-GR" sz="2400">
                <a:latin typeface="Arial" charset="0"/>
                <a:cs typeface="Arial" charset="0"/>
              </a:rPr>
              <a:t>διαρρέεται στη μια κατεύθυνση από τον απορριπτόμενο στο ύπαιθρο αέρα και στην άλλη κατεύθυνση από εξωτερικό νωπό αέρα.</a:t>
            </a:r>
            <a:r>
              <a:rPr lang="el-GR">
                <a:latin typeface="Arial" charset="0"/>
                <a:cs typeface="Arial" charset="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ROTARY WHEEL-1"/>
          <p:cNvPicPr>
            <a:picLocks noGrp="1" noChangeAspect="1" noChangeArrowheads="1"/>
          </p:cNvPicPr>
          <p:nvPr>
            <p:ph/>
          </p:nvPr>
        </p:nvPicPr>
        <p:blipFill>
          <a:blip r:embed="rId2" cstate="print"/>
          <a:srcRect/>
          <a:stretch>
            <a:fillRect/>
          </a:stretch>
        </p:blipFill>
        <p:spPr>
          <a:xfrm>
            <a:off x="1447800" y="609600"/>
            <a:ext cx="6246813" cy="5486400"/>
          </a:xfrm>
          <a:noFill/>
          <a:ln/>
        </p:spPr>
      </p:pic>
      <p:sp>
        <p:nvSpPr>
          <p:cNvPr id="74755" name="Rectangle 3"/>
          <p:cNvSpPr>
            <a:spLocks noChangeArrowheads="1"/>
          </p:cNvSpPr>
          <p:nvPr/>
        </p:nvSpPr>
        <p:spPr bwMode="auto">
          <a:xfrm>
            <a:off x="228600" y="3324225"/>
            <a:ext cx="3873500" cy="396875"/>
          </a:xfrm>
          <a:prstGeom prst="rect">
            <a:avLst/>
          </a:prstGeom>
          <a:noFill/>
          <a:ln w="9525">
            <a:noFill/>
            <a:miter lim="800000"/>
            <a:headEnd/>
            <a:tailEnd/>
          </a:ln>
          <a:effectLst/>
        </p:spPr>
        <p:txBody>
          <a:bodyPr wrap="none">
            <a:spAutoFit/>
          </a:bodyPr>
          <a:lstStyle/>
          <a:p>
            <a:r>
              <a:rPr lang="el-GR" sz="2000" b="1">
                <a:solidFill>
                  <a:srgbClr val="FF0000"/>
                </a:solidFill>
                <a:latin typeface="Arial" charset="0"/>
              </a:rPr>
              <a:t>Τοποθέτηση μέσα στην Κ.Κ.Μ.</a:t>
            </a:r>
          </a:p>
        </p:txBody>
      </p:sp>
      <p:sp>
        <p:nvSpPr>
          <p:cNvPr id="74756" name="Rectangle 4"/>
          <p:cNvSpPr>
            <a:spLocks noChangeArrowheads="1"/>
          </p:cNvSpPr>
          <p:nvPr/>
        </p:nvSpPr>
        <p:spPr bwMode="auto">
          <a:xfrm>
            <a:off x="609600" y="1295400"/>
            <a:ext cx="3443288" cy="396875"/>
          </a:xfrm>
          <a:prstGeom prst="rect">
            <a:avLst/>
          </a:prstGeom>
          <a:noFill/>
          <a:ln w="9525">
            <a:noFill/>
            <a:miter lim="800000"/>
            <a:headEnd/>
            <a:tailEnd/>
          </a:ln>
          <a:effectLst/>
        </p:spPr>
        <p:txBody>
          <a:bodyPr wrap="none">
            <a:spAutoFit/>
          </a:bodyPr>
          <a:lstStyle/>
          <a:p>
            <a:r>
              <a:rPr lang="el-GR" sz="2000" b="1">
                <a:solidFill>
                  <a:srgbClr val="FF0000"/>
                </a:solidFill>
                <a:latin typeface="Arial" charset="0"/>
              </a:rPr>
              <a:t>Α</a:t>
            </a:r>
            <a:r>
              <a:rPr lang="el-GR" sz="2000" b="1">
                <a:solidFill>
                  <a:srgbClr val="FF0000"/>
                </a:solidFill>
                <a:latin typeface="Arial" charset="0"/>
                <a:cs typeface="Arial" charset="0"/>
              </a:rPr>
              <a:t>ναγεννητ</a:t>
            </a:r>
            <a:r>
              <a:rPr lang="el-GR" sz="2000" b="1">
                <a:solidFill>
                  <a:srgbClr val="FF0000"/>
                </a:solidFill>
                <a:latin typeface="Arial" charset="0"/>
              </a:rPr>
              <a:t>ικός</a:t>
            </a:r>
            <a:r>
              <a:rPr lang="el-GR" sz="2000" b="1">
                <a:solidFill>
                  <a:srgbClr val="FF0000"/>
                </a:solidFill>
                <a:latin typeface="Arial" charset="0"/>
                <a:cs typeface="Arial" charset="0"/>
              </a:rPr>
              <a:t> εναλλάκτης</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ROTARY WHEEL-3"/>
          <p:cNvPicPr>
            <a:picLocks noGrp="1" noChangeAspect="1" noChangeArrowheads="1"/>
          </p:cNvPicPr>
          <p:nvPr>
            <p:ph/>
          </p:nvPr>
        </p:nvPicPr>
        <p:blipFill>
          <a:blip r:embed="rId2" cstate="print"/>
          <a:srcRect/>
          <a:stretch>
            <a:fillRect/>
          </a:stretch>
        </p:blipFill>
        <p:spPr>
          <a:xfrm>
            <a:off x="927100" y="609600"/>
            <a:ext cx="7289800" cy="5486400"/>
          </a:xfrm>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p:nvPr>
        </p:nvSpPr>
        <p:spPr/>
        <p:txBody>
          <a:bodyPr/>
          <a:lstStyle/>
          <a:p>
            <a:pPr algn="just">
              <a:buFontTx/>
              <a:buNone/>
            </a:pPr>
            <a:r>
              <a:rPr lang="el-GR" sz="2400">
                <a:latin typeface="Arial" charset="0"/>
              </a:rPr>
              <a:t>	</a:t>
            </a:r>
            <a:r>
              <a:rPr lang="el-GR" sz="2400">
                <a:latin typeface="Arial" charset="0"/>
                <a:cs typeface="Arial" charset="0"/>
              </a:rPr>
              <a:t>Ο αναγεννητής εισέρχεται αρχικά στον </a:t>
            </a:r>
            <a:r>
              <a:rPr lang="el-GR" sz="2400">
                <a:solidFill>
                  <a:srgbClr val="FF0000"/>
                </a:solidFill>
                <a:latin typeface="Arial" charset="0"/>
                <a:cs typeface="Arial" charset="0"/>
              </a:rPr>
              <a:t>αγωγό του θερμού αέρα</a:t>
            </a:r>
            <a:r>
              <a:rPr lang="el-GR" sz="2400">
                <a:latin typeface="Arial" charset="0"/>
                <a:cs typeface="Arial" charset="0"/>
              </a:rPr>
              <a:t> και κατόπιν στον  </a:t>
            </a:r>
            <a:r>
              <a:rPr lang="el-GR" sz="2400">
                <a:solidFill>
                  <a:srgbClr val="0000FF"/>
                </a:solidFill>
                <a:latin typeface="Arial" charset="0"/>
                <a:cs typeface="Arial" charset="0"/>
              </a:rPr>
              <a:t>αγωγό του ψυχρού αέρα</a:t>
            </a:r>
            <a:r>
              <a:rPr lang="el-GR" sz="2400">
                <a:latin typeface="Arial" charset="0"/>
                <a:cs typeface="Arial" charset="0"/>
              </a:rPr>
              <a:t> και διαρρέεται από τα ρεύματα αυτά </a:t>
            </a:r>
            <a:r>
              <a:rPr lang="el-GR" sz="2400">
                <a:solidFill>
                  <a:srgbClr val="009900"/>
                </a:solidFill>
                <a:latin typeface="Arial" charset="0"/>
                <a:cs typeface="Arial" charset="0"/>
              </a:rPr>
              <a:t>αξονικά</a:t>
            </a:r>
            <a:r>
              <a:rPr lang="el-GR" sz="2400">
                <a:latin typeface="Arial" charset="0"/>
                <a:cs typeface="Arial" charset="0"/>
              </a:rPr>
              <a:t>. </a:t>
            </a:r>
            <a:endParaRPr lang="el-GR" sz="2400">
              <a:latin typeface="Arial" charset="0"/>
            </a:endParaRPr>
          </a:p>
          <a:p>
            <a:pPr algn="just">
              <a:buFontTx/>
              <a:buNone/>
            </a:pPr>
            <a:r>
              <a:rPr lang="el-GR" sz="2400">
                <a:latin typeface="Arial" charset="0"/>
              </a:rPr>
              <a:t>	Όταν ένα τμήμα της περιστρεφόμενης επιφάνειας βρίσκεται στο θερμό ρεύμα αέρα, το ψύχει κατακρατώντας θερμότητα (και υγρασία). Όταν μετά αυτό το τμήμα του περιστροφικού εναλλάκτη βρεθεί στο ρεύμα του ψυχρού αέρα, τότε τη θερμότητα (και την υγρασία) που είχε κατακρατήσει, την αποδίδει στο ρεύμα ψυχρού αέρα.</a:t>
            </a:r>
          </a:p>
          <a:p>
            <a:pPr algn="just">
              <a:buFontTx/>
              <a:buNone/>
            </a:pPr>
            <a:r>
              <a:rPr lang="el-GR" sz="2400">
                <a:latin typeface="Arial" charset="0"/>
              </a:rPr>
              <a:t>	</a:t>
            </a:r>
            <a:r>
              <a:rPr lang="el-GR" sz="2400">
                <a:solidFill>
                  <a:srgbClr val="009900"/>
                </a:solidFill>
                <a:latin typeface="Arial" charset="0"/>
              </a:rPr>
              <a:t>Με τον τρόπο αυτό</a:t>
            </a:r>
            <a:r>
              <a:rPr lang="el-GR" sz="2400">
                <a:solidFill>
                  <a:srgbClr val="009900"/>
                </a:solidFill>
                <a:latin typeface="Arial" charset="0"/>
                <a:cs typeface="Arial" charset="0"/>
              </a:rPr>
              <a:t>, η αισθητή θερμότητα</a:t>
            </a:r>
            <a:r>
              <a:rPr lang="el-GR" sz="2400">
                <a:latin typeface="Arial" charset="0"/>
                <a:cs typeface="Arial" charset="0"/>
              </a:rPr>
              <a:t> (και η υγρασία</a:t>
            </a:r>
            <a:r>
              <a:rPr lang="el-GR" sz="2400">
                <a:latin typeface="Arial" charset="0"/>
              </a:rPr>
              <a:t> εάν το υλικό είναι υγροσκοπικό</a:t>
            </a:r>
            <a:r>
              <a:rPr lang="el-GR" sz="2400">
                <a:latin typeface="Arial" charset="0"/>
                <a:cs typeface="Arial" charset="0"/>
              </a:rPr>
              <a:t>) </a:t>
            </a:r>
            <a:r>
              <a:rPr lang="el-GR" sz="2400">
                <a:solidFill>
                  <a:srgbClr val="009900"/>
                </a:solidFill>
                <a:latin typeface="Arial" charset="0"/>
                <a:cs typeface="Arial" charset="0"/>
              </a:rPr>
              <a:t>μεταφέρεται από το θερμό ρεύμα αέρα στο ψυχρό</a:t>
            </a:r>
            <a:r>
              <a:rPr lang="el-GR" sz="2400">
                <a:latin typeface="Arial" charset="0"/>
                <a:cs typeface="Arial" charset="0"/>
              </a:rPr>
              <a:t>.</a:t>
            </a:r>
            <a:endParaRPr lang="el-GR" sz="2400">
              <a:latin typeface="Arial" charset="0"/>
            </a:endParaRPr>
          </a:p>
          <a:p>
            <a:pPr algn="just">
              <a:buFontTx/>
              <a:buNone/>
            </a:pPr>
            <a:r>
              <a:rPr lang="el-GR" sz="2400">
                <a:latin typeface="Arial" charset="0"/>
              </a:rPr>
              <a:t>	Το αντίστροφο συμβαίνει το καλοκαίρι.</a:t>
            </a:r>
            <a:r>
              <a:rPr lang="el-GR" sz="2400">
                <a:latin typeface="Arial" charset="0"/>
                <a:cs typeface="Arial" charset="0"/>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p:nvPr>
        </p:nvSpPr>
        <p:spPr/>
        <p:txBody>
          <a:bodyPr/>
          <a:lstStyle/>
          <a:p>
            <a:pPr algn="just">
              <a:buFontTx/>
              <a:buNone/>
            </a:pPr>
            <a:r>
              <a:rPr lang="el-GR"/>
              <a:t>	</a:t>
            </a:r>
            <a:r>
              <a:rPr lang="el-GR" sz="2400">
                <a:latin typeface="Arial" charset="0"/>
              </a:rPr>
              <a:t>Για να </a:t>
            </a:r>
            <a:r>
              <a:rPr lang="el-GR" sz="2400">
                <a:solidFill>
                  <a:srgbClr val="FF0000"/>
                </a:solidFill>
                <a:latin typeface="Arial" charset="0"/>
              </a:rPr>
              <a:t>αποφεύγεται η μετάδοση ρύπων</a:t>
            </a:r>
            <a:r>
              <a:rPr lang="el-GR" sz="2400">
                <a:latin typeface="Arial" charset="0"/>
              </a:rPr>
              <a:t>, είναι απαραίτητο να προτάσσονται </a:t>
            </a:r>
            <a:r>
              <a:rPr lang="el-GR" sz="2400">
                <a:solidFill>
                  <a:srgbClr val="0000FF"/>
                </a:solidFill>
                <a:latin typeface="Arial" charset="0"/>
              </a:rPr>
              <a:t>φίλτρα αέρα</a:t>
            </a:r>
            <a:r>
              <a:rPr lang="el-GR" sz="2400">
                <a:latin typeface="Arial" charset="0"/>
              </a:rPr>
              <a:t> και στα δύο ρεύματα, για να διατηρούνται οι δίοδοι του αέρα καθαρές.</a:t>
            </a:r>
          </a:p>
          <a:p>
            <a:pPr algn="just">
              <a:buFontTx/>
              <a:buNone/>
            </a:pPr>
            <a:r>
              <a:rPr lang="el-GR" sz="2400">
                <a:latin typeface="Arial" charset="0"/>
              </a:rPr>
              <a:t>	Ο </a:t>
            </a:r>
            <a:r>
              <a:rPr lang="el-GR" sz="2400">
                <a:solidFill>
                  <a:srgbClr val="009900"/>
                </a:solidFill>
                <a:latin typeface="Arial" charset="0"/>
              </a:rPr>
              <a:t>βαθμός απόδοσης</a:t>
            </a:r>
            <a:r>
              <a:rPr lang="el-GR" sz="2400">
                <a:latin typeface="Arial" charset="0"/>
              </a:rPr>
              <a:t> κυμαίνεται από </a:t>
            </a:r>
            <a:r>
              <a:rPr lang="el-GR" sz="2400">
                <a:solidFill>
                  <a:srgbClr val="FF0000"/>
                </a:solidFill>
                <a:latin typeface="Arial" charset="0"/>
              </a:rPr>
              <a:t>65%</a:t>
            </a:r>
            <a:r>
              <a:rPr lang="el-GR" sz="2400">
                <a:latin typeface="Arial" charset="0"/>
              </a:rPr>
              <a:t> έως </a:t>
            </a:r>
            <a:r>
              <a:rPr lang="el-GR" sz="2400">
                <a:solidFill>
                  <a:srgbClr val="FF0000"/>
                </a:solidFill>
                <a:latin typeface="Arial" charset="0"/>
              </a:rPr>
              <a:t>80%</a:t>
            </a:r>
            <a:r>
              <a:rPr lang="el-GR" sz="2400">
                <a:latin typeface="Arial" charset="0"/>
              </a:rPr>
              <a:t>. Οι τιμές αυτές όμως ισχύουν, όπως και στις προηγούμενες περιπτώσεις, για καινούργιες συσκευές, με καθαρές επιφάνειες εναλλαγής. Με την πάροδο όμως του χρόνου, οι βαθμοί απόδοσης πέφτουν σημαντικά, ιδιαίτερα όταν δεν γίνεται συντήρηση.</a:t>
            </a:r>
          </a:p>
          <a:p>
            <a:pPr algn="just">
              <a:buFontTx/>
              <a:buNone/>
            </a:pPr>
            <a:r>
              <a:rPr lang="el-GR" sz="2400">
                <a:latin typeface="Arial" charset="0"/>
              </a:rPr>
              <a:t>	Η πτώση του βαθμού απόδοσης οφείλεται στην επικάθηση σκόνης, σκουριά κ.λ.π.</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685800" y="609600"/>
            <a:ext cx="7772400" cy="5486400"/>
          </a:xfrm>
        </p:spPr>
        <p:txBody>
          <a:bodyPr/>
          <a:lstStyle/>
          <a:p>
            <a:pPr algn="just">
              <a:lnSpc>
                <a:spcPct val="90000"/>
              </a:lnSpc>
              <a:buFontTx/>
              <a:buNone/>
            </a:pPr>
            <a:r>
              <a:rPr lang="el-GR"/>
              <a:t>	</a:t>
            </a:r>
            <a:r>
              <a:rPr lang="el-GR" sz="2400">
                <a:latin typeface="Arial" charset="0"/>
              </a:rPr>
              <a:t>Τελικά ο αέρας</a:t>
            </a:r>
            <a:r>
              <a:rPr lang="el-GR" sz="2400">
                <a:latin typeface="Arial" charset="0"/>
                <a:cs typeface="Arial" charset="0"/>
              </a:rPr>
              <a:t> </a:t>
            </a:r>
            <a:r>
              <a:rPr lang="el-GR" sz="2400">
                <a:latin typeface="Arial" charset="0"/>
              </a:rPr>
              <a:t>οδηγείται</a:t>
            </a:r>
            <a:r>
              <a:rPr lang="el-GR" sz="2400">
                <a:latin typeface="Arial" charset="0"/>
                <a:cs typeface="Arial" charset="0"/>
              </a:rPr>
              <a:t> μέσω του </a:t>
            </a:r>
            <a:r>
              <a:rPr lang="el-GR" sz="2400">
                <a:solidFill>
                  <a:srgbClr val="009900"/>
                </a:solidFill>
                <a:latin typeface="Arial" charset="0"/>
                <a:cs typeface="Arial" charset="0"/>
              </a:rPr>
              <a:t>ανεμιστήρα</a:t>
            </a:r>
            <a:r>
              <a:rPr lang="el-GR" sz="2400">
                <a:latin typeface="Arial" charset="0"/>
                <a:cs typeface="Arial" charset="0"/>
              </a:rPr>
              <a:t> και των </a:t>
            </a:r>
            <a:r>
              <a:rPr lang="el-GR" sz="2400">
                <a:solidFill>
                  <a:srgbClr val="009900"/>
                </a:solidFill>
                <a:latin typeface="Arial" charset="0"/>
                <a:cs typeface="Arial" charset="0"/>
              </a:rPr>
              <a:t>αεραγωγών διανομής</a:t>
            </a:r>
            <a:r>
              <a:rPr lang="el-GR" sz="2400">
                <a:latin typeface="Arial" charset="0"/>
                <a:cs typeface="Arial" charset="0"/>
              </a:rPr>
              <a:t> στους διάφορους χώρους.</a:t>
            </a:r>
            <a:endParaRPr lang="el-GR" sz="2400">
              <a:latin typeface="Arial" charset="0"/>
            </a:endParaRPr>
          </a:p>
          <a:p>
            <a:pPr algn="just">
              <a:lnSpc>
                <a:spcPct val="90000"/>
              </a:lnSpc>
              <a:buFontTx/>
              <a:buNone/>
            </a:pPr>
            <a:r>
              <a:rPr lang="el-GR" sz="2400">
                <a:latin typeface="Arial" charset="0"/>
              </a:rPr>
              <a:t>	</a:t>
            </a:r>
            <a:endParaRPr lang="en-US" sz="2400">
              <a:latin typeface="Arial" charset="0"/>
            </a:endParaRPr>
          </a:p>
          <a:p>
            <a:pPr algn="just">
              <a:lnSpc>
                <a:spcPct val="90000"/>
              </a:lnSpc>
              <a:buFontTx/>
              <a:buNone/>
            </a:pPr>
            <a:r>
              <a:rPr lang="en-US" sz="2400">
                <a:latin typeface="Arial" charset="0"/>
              </a:rPr>
              <a:t>	</a:t>
            </a:r>
            <a:r>
              <a:rPr lang="el-GR" sz="2400">
                <a:latin typeface="Arial" charset="0"/>
              </a:rPr>
              <a:t>Η ψύξη και η αφύγρανση του αέρα γίνεται με ψυχρό νερό, το οποίο παρασκευάζεται στην </a:t>
            </a:r>
            <a:r>
              <a:rPr lang="el-GR" sz="2400">
                <a:solidFill>
                  <a:schemeClr val="accent2"/>
                </a:solidFill>
                <a:latin typeface="Arial" charset="0"/>
              </a:rPr>
              <a:t>ψυκτική μονάδα</a:t>
            </a:r>
            <a:r>
              <a:rPr lang="el-GR" sz="2400">
                <a:latin typeface="Arial" charset="0"/>
              </a:rPr>
              <a:t> και οδηγείται μέσα στην κεντρική μονάδα κλιματισμού σε </a:t>
            </a:r>
            <a:r>
              <a:rPr lang="el-GR" sz="2400">
                <a:solidFill>
                  <a:srgbClr val="FF9900"/>
                </a:solidFill>
                <a:latin typeface="Arial" charset="0"/>
              </a:rPr>
              <a:t>εναλλάκτες αέρα-νερού</a:t>
            </a:r>
            <a:r>
              <a:rPr lang="el-GR" sz="2400">
                <a:latin typeface="Arial" charset="0"/>
              </a:rPr>
              <a:t> (</a:t>
            </a:r>
            <a:r>
              <a:rPr lang="el-GR" sz="2400">
                <a:solidFill>
                  <a:schemeClr val="accent2"/>
                </a:solidFill>
                <a:latin typeface="Arial" charset="0"/>
              </a:rPr>
              <a:t>ψυκτικά στοιχεία</a:t>
            </a:r>
            <a:r>
              <a:rPr lang="el-GR" sz="2400">
                <a:latin typeface="Arial" charset="0"/>
              </a:rPr>
              <a:t>)</a:t>
            </a:r>
          </a:p>
          <a:p>
            <a:pPr algn="just">
              <a:lnSpc>
                <a:spcPct val="90000"/>
              </a:lnSpc>
              <a:buFontTx/>
              <a:buNone/>
            </a:pPr>
            <a:r>
              <a:rPr lang="el-GR" sz="2400">
                <a:latin typeface="Arial" charset="0"/>
              </a:rPr>
              <a:t>	Η θέρμανση του αέρα γίνεται με θερμό νερό, το οποίο παρασκευάζεται σε </a:t>
            </a:r>
            <a:r>
              <a:rPr lang="el-GR" sz="2400">
                <a:solidFill>
                  <a:srgbClr val="FF0000"/>
                </a:solidFill>
                <a:latin typeface="Arial" charset="0"/>
              </a:rPr>
              <a:t>λέβητα </a:t>
            </a:r>
            <a:r>
              <a:rPr lang="el-GR" sz="2400">
                <a:latin typeface="Arial" charset="0"/>
              </a:rPr>
              <a:t>και οδηγείται μέσα στην κεντρική μονάδα κλιματισμού σε εναλλάκτες αέρα-νερού (</a:t>
            </a:r>
            <a:r>
              <a:rPr lang="el-GR" sz="2400">
                <a:solidFill>
                  <a:srgbClr val="FF0000"/>
                </a:solidFill>
                <a:latin typeface="Arial" charset="0"/>
              </a:rPr>
              <a:t>θερμαντικά στοιχεία</a:t>
            </a:r>
            <a:r>
              <a:rPr lang="el-GR" sz="2400">
                <a:latin typeface="Arial" charset="0"/>
              </a:rPr>
              <a:t>).</a:t>
            </a:r>
          </a:p>
          <a:p>
            <a:pPr algn="just">
              <a:lnSpc>
                <a:spcPct val="90000"/>
              </a:lnSpc>
              <a:buFontTx/>
              <a:buNone/>
            </a:pPr>
            <a:r>
              <a:rPr lang="el-GR" sz="2400">
                <a:latin typeface="Arial" charset="0"/>
              </a:rPr>
              <a:t>	Η ύγρανση του αέρα γίνεται από κατάλληλες συσκευές,</a:t>
            </a:r>
            <a:r>
              <a:rPr lang="en-US" sz="2400">
                <a:latin typeface="Arial" charset="0"/>
              </a:rPr>
              <a:t> </a:t>
            </a:r>
            <a:r>
              <a:rPr lang="el-GR" sz="2400">
                <a:solidFill>
                  <a:srgbClr val="0099FF"/>
                </a:solidFill>
                <a:latin typeface="Arial" charset="0"/>
              </a:rPr>
              <a:t>τους υγραντήρες</a:t>
            </a:r>
            <a:r>
              <a:rPr lang="el-GR" sz="2400">
                <a:latin typeface="Arial" charset="0"/>
              </a:rPr>
              <a:t>, οι οποίοι διοχετεύουν νερό ή ατμό στην κεντρική μονάδα κλιματισμού</a:t>
            </a:r>
            <a:endParaRPr lang="en-US" sz="2400"/>
          </a:p>
          <a:p>
            <a:pPr algn="just">
              <a:lnSpc>
                <a:spcPct val="90000"/>
              </a:lnSpc>
              <a:buFontTx/>
              <a:buNone/>
            </a:pPr>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p:nvPr>
        </p:nvSpPr>
        <p:spPr/>
        <p:txBody>
          <a:bodyPr/>
          <a:lstStyle/>
          <a:p>
            <a:pPr>
              <a:buFontTx/>
              <a:buNone/>
            </a:pPr>
            <a:r>
              <a:rPr lang="el-GR" sz="2400">
                <a:solidFill>
                  <a:srgbClr val="FF0000"/>
                </a:solidFill>
                <a:latin typeface="Arial" charset="0"/>
              </a:rPr>
              <a:t>			</a:t>
            </a:r>
            <a:r>
              <a:rPr lang="el-GR" sz="2000">
                <a:solidFill>
                  <a:srgbClr val="FF0000"/>
                </a:solidFill>
                <a:latin typeface="Arial" charset="0"/>
              </a:rPr>
              <a:t>Τοποθέτηση επί της Κ.Κ.Μ.</a:t>
            </a:r>
          </a:p>
        </p:txBody>
      </p:sp>
      <p:pic>
        <p:nvPicPr>
          <p:cNvPr id="78851" name="Picture 3" descr="ROTARY WHEEL-2"/>
          <p:cNvPicPr>
            <a:picLocks noChangeAspect="1" noChangeArrowheads="1"/>
          </p:cNvPicPr>
          <p:nvPr/>
        </p:nvPicPr>
        <p:blipFill>
          <a:blip r:embed="rId2" cstate="print"/>
          <a:srcRect/>
          <a:stretch>
            <a:fillRect/>
          </a:stretch>
        </p:blipFill>
        <p:spPr bwMode="auto">
          <a:xfrm>
            <a:off x="1096963" y="1585913"/>
            <a:ext cx="6950075" cy="3684587"/>
          </a:xfrm>
          <a:prstGeom prst="rect">
            <a:avLst/>
          </a:prstGeom>
          <a:noFill/>
        </p:spPr>
      </p:pic>
      <p:sp>
        <p:nvSpPr>
          <p:cNvPr id="78852" name="Rectangle 4"/>
          <p:cNvSpPr>
            <a:spLocks noChangeArrowheads="1"/>
          </p:cNvSpPr>
          <p:nvPr/>
        </p:nvSpPr>
        <p:spPr bwMode="auto">
          <a:xfrm>
            <a:off x="6858000" y="1495425"/>
            <a:ext cx="806450" cy="396875"/>
          </a:xfrm>
          <a:prstGeom prst="rect">
            <a:avLst/>
          </a:prstGeom>
          <a:noFill/>
          <a:ln w="9525">
            <a:noFill/>
            <a:miter lim="800000"/>
            <a:headEnd/>
            <a:tailEnd/>
          </a:ln>
          <a:effectLst/>
        </p:spPr>
        <p:txBody>
          <a:bodyPr wrap="none">
            <a:spAutoFit/>
          </a:bodyPr>
          <a:lstStyle/>
          <a:p>
            <a:r>
              <a:rPr lang="el-GR" sz="2000" b="1">
                <a:solidFill>
                  <a:srgbClr val="FF0000"/>
                </a:solidFill>
                <a:latin typeface="Arial" charset="0"/>
              </a:rPr>
              <a:t>Τομή</a:t>
            </a:r>
          </a:p>
        </p:txBody>
      </p:sp>
      <p:sp>
        <p:nvSpPr>
          <p:cNvPr id="78853" name="Rectangle 5"/>
          <p:cNvSpPr>
            <a:spLocks noChangeArrowheads="1"/>
          </p:cNvSpPr>
          <p:nvPr/>
        </p:nvSpPr>
        <p:spPr bwMode="auto">
          <a:xfrm>
            <a:off x="5562600" y="5153025"/>
            <a:ext cx="1065213" cy="396875"/>
          </a:xfrm>
          <a:prstGeom prst="rect">
            <a:avLst/>
          </a:prstGeom>
          <a:noFill/>
          <a:ln w="9525">
            <a:noFill/>
            <a:miter lim="800000"/>
            <a:headEnd/>
            <a:tailEnd/>
          </a:ln>
          <a:effectLst/>
        </p:spPr>
        <p:txBody>
          <a:bodyPr wrap="none">
            <a:spAutoFit/>
          </a:bodyPr>
          <a:lstStyle/>
          <a:p>
            <a:r>
              <a:rPr lang="el-GR" sz="2000">
                <a:solidFill>
                  <a:srgbClr val="FF0000"/>
                </a:solidFill>
                <a:latin typeface="Arial" charset="0"/>
              </a:rPr>
              <a:t>Κάτοψη</a:t>
            </a:r>
          </a:p>
        </p:txBody>
      </p:sp>
      <p:sp>
        <p:nvSpPr>
          <p:cNvPr id="78854" name="Rectangle 6"/>
          <p:cNvSpPr>
            <a:spLocks noChangeArrowheads="1"/>
          </p:cNvSpPr>
          <p:nvPr/>
        </p:nvSpPr>
        <p:spPr bwMode="auto">
          <a:xfrm>
            <a:off x="533400" y="3933825"/>
            <a:ext cx="3443288" cy="396875"/>
          </a:xfrm>
          <a:prstGeom prst="rect">
            <a:avLst/>
          </a:prstGeom>
          <a:noFill/>
          <a:ln w="9525">
            <a:noFill/>
            <a:miter lim="800000"/>
            <a:headEnd/>
            <a:tailEnd/>
          </a:ln>
          <a:effectLst/>
        </p:spPr>
        <p:txBody>
          <a:bodyPr wrap="none">
            <a:spAutoFit/>
          </a:bodyPr>
          <a:lstStyle/>
          <a:p>
            <a:r>
              <a:rPr lang="el-GR" sz="2000" b="1">
                <a:solidFill>
                  <a:srgbClr val="FF0000"/>
                </a:solidFill>
                <a:latin typeface="Arial" charset="0"/>
              </a:rPr>
              <a:t>Α</a:t>
            </a:r>
            <a:r>
              <a:rPr lang="el-GR" sz="2000" b="1">
                <a:solidFill>
                  <a:srgbClr val="FF0000"/>
                </a:solidFill>
                <a:latin typeface="Arial" charset="0"/>
                <a:cs typeface="Arial" charset="0"/>
              </a:rPr>
              <a:t>ναγεννητ</a:t>
            </a:r>
            <a:r>
              <a:rPr lang="el-GR" sz="2000" b="1">
                <a:solidFill>
                  <a:srgbClr val="FF0000"/>
                </a:solidFill>
                <a:latin typeface="Arial" charset="0"/>
              </a:rPr>
              <a:t>ικός</a:t>
            </a:r>
            <a:r>
              <a:rPr lang="el-GR" sz="2000" b="1">
                <a:solidFill>
                  <a:srgbClr val="FF0000"/>
                </a:solidFill>
                <a:latin typeface="Arial" charset="0"/>
                <a:cs typeface="Arial" charset="0"/>
              </a:rPr>
              <a:t> εναλλάκτης</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TABLE"/>
          <p:cNvPicPr>
            <a:picLocks noGrp="1" noChangeAspect="1" noChangeArrowheads="1"/>
          </p:cNvPicPr>
          <p:nvPr>
            <p:ph/>
          </p:nvPr>
        </p:nvPicPr>
        <p:blipFill>
          <a:blip r:embed="rId2" cstate="print"/>
          <a:srcRect/>
          <a:stretch>
            <a:fillRect/>
          </a:stretch>
        </p:blipFill>
        <p:spPr>
          <a:xfrm>
            <a:off x="457200" y="609600"/>
            <a:ext cx="8382000" cy="5486400"/>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609600"/>
            <a:ext cx="7772400" cy="762000"/>
          </a:xfrm>
        </p:spPr>
        <p:txBody>
          <a:bodyPr/>
          <a:lstStyle/>
          <a:p>
            <a:r>
              <a:rPr lang="el-GR" sz="2400">
                <a:solidFill>
                  <a:schemeClr val="accent2"/>
                </a:solidFill>
              </a:rPr>
              <a:t>ΣΥΣΤΗΜΑ ΚΕΝΤΡΙΚΟΥ ΚΛΙΜΑΤΙΣΜΟΥ ΜΕ ΑΕΡΑ</a:t>
            </a:r>
          </a:p>
        </p:txBody>
      </p:sp>
      <p:pic>
        <p:nvPicPr>
          <p:cNvPr id="9219" name="Picture 3"/>
          <p:cNvPicPr>
            <a:picLocks noChangeAspect="1" noChangeArrowheads="1"/>
          </p:cNvPicPr>
          <p:nvPr/>
        </p:nvPicPr>
        <p:blipFill>
          <a:blip r:embed="rId2" cstate="print"/>
          <a:srcRect/>
          <a:stretch>
            <a:fillRect/>
          </a:stretch>
        </p:blipFill>
        <p:spPr bwMode="auto">
          <a:xfrm>
            <a:off x="1828800" y="1676400"/>
            <a:ext cx="5410200" cy="4518025"/>
          </a:xfrm>
          <a:prstGeom prst="rect">
            <a:avLst/>
          </a:prstGeom>
          <a:noFill/>
          <a:ln w="9525">
            <a:noFill/>
            <a:miter lim="800000"/>
            <a:headEnd/>
            <a:tailEnd/>
          </a:ln>
          <a:effectLst/>
        </p:spPr>
      </p:pic>
      <p:sp>
        <p:nvSpPr>
          <p:cNvPr id="9220" name="Rectangle 4"/>
          <p:cNvSpPr>
            <a:spLocks noChangeArrowheads="1"/>
          </p:cNvSpPr>
          <p:nvPr/>
        </p:nvSpPr>
        <p:spPr bwMode="auto">
          <a:xfrm>
            <a:off x="6934200" y="5486400"/>
            <a:ext cx="903288" cy="336550"/>
          </a:xfrm>
          <a:prstGeom prst="rect">
            <a:avLst/>
          </a:prstGeom>
          <a:noFill/>
          <a:ln w="9525">
            <a:noFill/>
            <a:miter lim="800000"/>
            <a:headEnd/>
            <a:tailEnd/>
          </a:ln>
          <a:effectLst/>
        </p:spPr>
        <p:txBody>
          <a:bodyPr wrap="none">
            <a:spAutoFit/>
          </a:bodyPr>
          <a:lstStyle/>
          <a:p>
            <a:r>
              <a:rPr lang="el-GR" sz="1600">
                <a:solidFill>
                  <a:srgbClr val="FF0000"/>
                </a:solidFill>
                <a:latin typeface="Arial" charset="0"/>
              </a:rPr>
              <a:t>λέβητας</a:t>
            </a:r>
          </a:p>
        </p:txBody>
      </p:sp>
      <p:sp>
        <p:nvSpPr>
          <p:cNvPr id="9221" name="Rectangle 5"/>
          <p:cNvSpPr>
            <a:spLocks noChangeArrowheads="1"/>
          </p:cNvSpPr>
          <p:nvPr/>
        </p:nvSpPr>
        <p:spPr bwMode="auto">
          <a:xfrm>
            <a:off x="1143000" y="5867400"/>
            <a:ext cx="1477963" cy="336550"/>
          </a:xfrm>
          <a:prstGeom prst="rect">
            <a:avLst/>
          </a:prstGeom>
          <a:noFill/>
          <a:ln w="9525">
            <a:noFill/>
            <a:miter lim="800000"/>
            <a:headEnd/>
            <a:tailEnd/>
          </a:ln>
          <a:effectLst/>
        </p:spPr>
        <p:txBody>
          <a:bodyPr wrap="none">
            <a:spAutoFit/>
          </a:bodyPr>
          <a:lstStyle/>
          <a:p>
            <a:r>
              <a:rPr lang="el-GR" sz="1600">
                <a:solidFill>
                  <a:schemeClr val="accent2"/>
                </a:solidFill>
                <a:latin typeface="Arial" charset="0"/>
              </a:rPr>
              <a:t>πύργος ψύξης</a:t>
            </a:r>
          </a:p>
        </p:txBody>
      </p:sp>
      <p:sp>
        <p:nvSpPr>
          <p:cNvPr id="9222" name="Rectangle 6"/>
          <p:cNvSpPr>
            <a:spLocks noChangeArrowheads="1"/>
          </p:cNvSpPr>
          <p:nvPr/>
        </p:nvSpPr>
        <p:spPr bwMode="auto">
          <a:xfrm>
            <a:off x="2743200" y="6019800"/>
            <a:ext cx="1617663" cy="336550"/>
          </a:xfrm>
          <a:prstGeom prst="rect">
            <a:avLst/>
          </a:prstGeom>
          <a:noFill/>
          <a:ln w="9525">
            <a:noFill/>
            <a:miter lim="800000"/>
            <a:headEnd/>
            <a:tailEnd/>
          </a:ln>
          <a:effectLst/>
        </p:spPr>
        <p:txBody>
          <a:bodyPr wrap="none">
            <a:spAutoFit/>
          </a:bodyPr>
          <a:lstStyle/>
          <a:p>
            <a:r>
              <a:rPr lang="el-GR" sz="1600">
                <a:solidFill>
                  <a:srgbClr val="009900"/>
                </a:solidFill>
                <a:latin typeface="Arial" charset="0"/>
              </a:rPr>
              <a:t>ψυκτική μονάδα</a:t>
            </a:r>
          </a:p>
        </p:txBody>
      </p:sp>
      <p:sp>
        <p:nvSpPr>
          <p:cNvPr id="9223" name="Rectangle 7"/>
          <p:cNvSpPr>
            <a:spLocks noChangeArrowheads="1"/>
          </p:cNvSpPr>
          <p:nvPr/>
        </p:nvSpPr>
        <p:spPr bwMode="auto">
          <a:xfrm>
            <a:off x="0" y="4114800"/>
            <a:ext cx="2800350" cy="336550"/>
          </a:xfrm>
          <a:prstGeom prst="rect">
            <a:avLst/>
          </a:prstGeom>
          <a:noFill/>
          <a:ln w="9525">
            <a:noFill/>
            <a:miter lim="800000"/>
            <a:headEnd/>
            <a:tailEnd/>
          </a:ln>
          <a:effectLst/>
        </p:spPr>
        <p:txBody>
          <a:bodyPr wrap="none">
            <a:spAutoFit/>
          </a:bodyPr>
          <a:lstStyle/>
          <a:p>
            <a:r>
              <a:rPr lang="el-GR" sz="1600">
                <a:solidFill>
                  <a:srgbClr val="CC3300"/>
                </a:solidFill>
                <a:latin typeface="Arial" charset="0"/>
              </a:rPr>
              <a:t>κεντρική κλιματιστική μονάδα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2057400" y="304800"/>
            <a:ext cx="4500563" cy="58674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158</TotalTime>
  <Words>383</Words>
  <Application>Microsoft Office PowerPoint</Application>
  <PresentationFormat>On-screen Show (4:3)</PresentationFormat>
  <Paragraphs>205</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Προεπιλεγμένη σχεδίαση</vt:lpstr>
      <vt:lpstr>ΣΥΣΤΗΜΑΤΑ ΚΛΙΜΑΤΙΣΜΟΥ</vt:lpstr>
      <vt:lpstr>Γενικές έννοιες</vt:lpstr>
      <vt:lpstr>Slide 3</vt:lpstr>
      <vt:lpstr>Slide 4</vt:lpstr>
      <vt:lpstr>Κατάταξη των συστημάτων κλιματισμού</vt:lpstr>
      <vt:lpstr>Συστήματα κλιματισμού μόνο με αέρα</vt:lpstr>
      <vt:lpstr>Slide 7</vt:lpstr>
      <vt:lpstr>ΣΥΣΤΗΜΑ ΚΕΝΤΡΙΚΟΥ ΚΛΙΜΑΤΙΣΜΟΥ ΜΕ ΑΕΡΑ</vt:lpstr>
      <vt:lpstr>Slide 9</vt:lpstr>
      <vt:lpstr>Slide 10</vt:lpstr>
      <vt:lpstr>ΚΕΝΤΡΙΚΗ ΚΛΙΜΑΤΙΣΤΙΚΗ ΜΟΝΑΔΑ</vt:lpstr>
      <vt:lpstr>Slide 12</vt:lpstr>
      <vt:lpstr>Slide 13</vt:lpstr>
      <vt:lpstr>Slide 14</vt:lpstr>
      <vt:lpstr>Slide 15</vt:lpstr>
      <vt:lpstr>ΑΕΡΟΨΥΚΤΕΣ ΨΥΚΤΙΚΕΣ ΜΟΝΑΔΕΣ ΣΥΜΠΙΕΣΗΣ</vt:lpstr>
      <vt:lpstr>ΥΔΡΟΨΥΚΤΕΣ ΨΥΚΤΙΚΕΣ ΜΟΝΑΔΕΣ ΣΥΜΠΙΕΣΗΣ</vt:lpstr>
      <vt:lpstr>ΨΥΚΤΙΚΟΣ ΚΥΚΛΟΣ ΣΥΜΠΙΕΣΗΣ</vt:lpstr>
      <vt:lpstr>ΠΥΡΓΟΣ ΨΥΞΗΣ</vt:lpstr>
      <vt:lpstr>Slide 20</vt:lpstr>
      <vt:lpstr>Συστήματα κλιματισμού μόνο με αέρα μεταβλητής παροχής</vt:lpstr>
      <vt:lpstr>Slide 22</vt:lpstr>
      <vt:lpstr>Slide 23</vt:lpstr>
      <vt:lpstr>Slide 24</vt:lpstr>
      <vt:lpstr>Slide 25</vt:lpstr>
      <vt:lpstr>Συστήματα κλιματισμού μόνο με νερό</vt:lpstr>
      <vt:lpstr>Slide 27</vt:lpstr>
      <vt:lpstr>Slide 28</vt:lpstr>
      <vt:lpstr>Σύστημα κλιματισμού με Fan-coils</vt:lpstr>
      <vt:lpstr>Σύστημα 2 σωλήνων</vt:lpstr>
      <vt:lpstr>Σύστημα 2 σωλήνων</vt:lpstr>
      <vt:lpstr>Σύστημα κλιματισμού με Fan-coils</vt:lpstr>
      <vt:lpstr>Σύστημα 3 σωλήνων</vt:lpstr>
      <vt:lpstr>Σύστημα 3 σωλήνων</vt:lpstr>
      <vt:lpstr>Σύστημα 3 σωλήνων</vt:lpstr>
      <vt:lpstr>Σύστημα 4 σωλήνων</vt:lpstr>
      <vt:lpstr>Σύστημα 4 σωλήνων</vt:lpstr>
      <vt:lpstr>Σύστημα 4 σωλήνων</vt:lpstr>
      <vt:lpstr>Προσαγωγή νωπού αέρα σε συστήματα μόνο με νερό</vt:lpstr>
      <vt:lpstr>Προσαγωγή νωπού αέρα</vt:lpstr>
      <vt:lpstr>Συστήματα κλιματισμού αέρα-νερού</vt:lpstr>
      <vt:lpstr>Slide 42</vt:lpstr>
      <vt:lpstr>Slide 43</vt:lpstr>
      <vt:lpstr>Slide 44</vt:lpstr>
      <vt:lpstr>Συστήματα κλιματισμού απευθείας εκτόνωσης</vt:lpstr>
      <vt:lpstr>Slide 46</vt:lpstr>
      <vt:lpstr>Slide 47</vt:lpstr>
      <vt:lpstr>Slide 48</vt:lpstr>
      <vt:lpstr>Slide 49</vt:lpstr>
      <vt:lpstr>Slide 50</vt:lpstr>
      <vt:lpstr>Slide 51</vt:lpstr>
      <vt:lpstr>ΑΝΑΚΤΗΣΗ ΘΕΡΜΟΤΗΤΑΣ</vt:lpstr>
      <vt:lpstr>Slide 53</vt:lpstr>
      <vt:lpstr>Slide 54</vt:lpstr>
      <vt:lpstr>Slide 55</vt:lpstr>
      <vt:lpstr>Slide 56</vt:lpstr>
      <vt:lpstr>ΣΥΣΚΕΥΕΣ ΑΝΑΚΤΗΣΗΣ ΘΕΡΜΟΤΗΤΑΣ</vt:lpstr>
      <vt:lpstr>Slide 58</vt:lpstr>
      <vt:lpstr>Slide 59</vt:lpstr>
      <vt:lpstr>Slide 60</vt:lpstr>
      <vt:lpstr>ΣΥΣΚΕΥΕΣ ΑΝΑΚΤΗΣΗΣ ΘΕΡΜΟΤΗΤΑΣ</vt:lpstr>
      <vt:lpstr>Slide 62</vt:lpstr>
      <vt:lpstr>Slide 63</vt:lpstr>
      <vt:lpstr>Οι εναλλάκτες μπορεί να είναι τοποθετημένοι και εκτός της κεντρικής κλιματιστικής μονάδας, σε δύο απομακρυσμένα μεταξύ τους σημεία. </vt:lpstr>
      <vt:lpstr>ΣΥΣΚΕΥΕΣ ΑΝΑΚΤΗΣΗΣ ΘΕΡΜΟΤΗΤΑΣ</vt:lpstr>
      <vt:lpstr>Slide 66</vt:lpstr>
      <vt:lpstr>Slide 67</vt:lpstr>
      <vt:lpstr>Slide 68</vt:lpstr>
      <vt:lpstr>Slide 69</vt:lpstr>
      <vt:lpstr>Slide 70</vt:lpstr>
      <vt:lpstr>Slide 71</vt:lpstr>
    </vt:vector>
  </TitlesOfParts>
  <Company>Oem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ΣΥΣΤΗΜΑΤΑ ΚΛΙΜΑΤΙΣΜΟΥ</dc:title>
  <dc:creator>User</dc:creator>
  <cp:lastModifiedBy>ΜΑΡΙΑ ΛΕΣΤΟΥ</cp:lastModifiedBy>
  <cp:revision>11</cp:revision>
  <dcterms:created xsi:type="dcterms:W3CDTF">2006-05-09T16:39:54Z</dcterms:created>
  <dcterms:modified xsi:type="dcterms:W3CDTF">2014-10-05T16:05:22Z</dcterms:modified>
</cp:coreProperties>
</file>